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7" r:id="rId2"/>
    <p:sldId id="321" r:id="rId3"/>
    <p:sldId id="322" r:id="rId4"/>
    <p:sldId id="320" r:id="rId5"/>
    <p:sldId id="327" r:id="rId6"/>
    <p:sldId id="338" r:id="rId7"/>
    <p:sldId id="340" r:id="rId8"/>
    <p:sldId id="341" r:id="rId9"/>
    <p:sldId id="328" r:id="rId10"/>
    <p:sldId id="329" r:id="rId11"/>
    <p:sldId id="323" r:id="rId12"/>
    <p:sldId id="325" r:id="rId13"/>
    <p:sldId id="326" r:id="rId14"/>
    <p:sldId id="330" r:id="rId15"/>
    <p:sldId id="331" r:id="rId16"/>
    <p:sldId id="332" r:id="rId17"/>
    <p:sldId id="333" r:id="rId18"/>
    <p:sldId id="334" r:id="rId19"/>
    <p:sldId id="335" r:id="rId20"/>
    <p:sldId id="336" r:id="rId21"/>
    <p:sldId id="342" r:id="rId22"/>
    <p:sldId id="339" r:id="rId23"/>
    <p:sldId id="318" r:id="rId2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31"/>
    <a:srgbClr val="60DD43"/>
    <a:srgbClr val="68E1FD"/>
    <a:srgbClr val="FF6600"/>
    <a:srgbClr val="F644E1"/>
    <a:srgbClr val="6699FF"/>
    <a:srgbClr val="99FF33"/>
    <a:srgbClr val="FFCC00"/>
    <a:srgbClr val="40FACE"/>
    <a:srgbClr val="9B4C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9" autoAdjust="0"/>
    <p:restoredTop sz="94660"/>
  </p:normalViewPr>
  <p:slideViewPr>
    <p:cSldViewPr snapToGrid="0">
      <p:cViewPr varScale="1">
        <p:scale>
          <a:sx n="73" d="100"/>
          <a:sy n="73" d="100"/>
        </p:scale>
        <p:origin x="732" y="78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3468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_Texto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DEE1A-38B2-FAD5-8A26-26D67EE745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202" y="1800045"/>
            <a:ext cx="10459453" cy="688284"/>
          </a:xfrm>
          <a:prstGeom prst="rect">
            <a:avLst/>
          </a:prstGeom>
        </p:spPr>
        <p:txBody>
          <a:bodyPr anchor="ctr"/>
          <a:lstStyle>
            <a:lvl1pPr algn="ctr">
              <a:defRPr sz="2000" b="1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" dirty="0"/>
              <a:t>TÍTULO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B5779F-0361-5ED2-D406-B6A7F1507C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202" y="2623602"/>
            <a:ext cx="10513595" cy="33615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s-ES" dirty="0"/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4130398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_texto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DEE1A-38B2-FAD5-8A26-26D67EE745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5931" y="1105067"/>
            <a:ext cx="10278980" cy="85006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1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" dirty="0"/>
              <a:t>TÍTULO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B5779F-0361-5ED2-D406-B6A7F1507C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5931" y="3061010"/>
            <a:ext cx="10236869" cy="24434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34060ED4-3DBD-5FA8-DEC9-41FCFE01C0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5931" y="2090853"/>
            <a:ext cx="10278980" cy="8920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ES" dirty="0"/>
              <a:t>Subtítulo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30184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aporta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D1CD20-DB79-2BA6-457C-93409FF56E1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421164" y="4670737"/>
            <a:ext cx="4938713" cy="89178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CO" dirty="0"/>
              <a:t>GRACIAS…</a:t>
            </a:r>
          </a:p>
        </p:txBody>
      </p:sp>
    </p:spTree>
    <p:extLst>
      <p:ext uri="{BB962C8B-B14F-4D97-AF65-F5344CB8AC3E}">
        <p14:creationId xmlns:p14="http://schemas.microsoft.com/office/powerpoint/2010/main" val="3291451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C8535E87-DFBD-4D33-90F3-2548240218D2}" type="datetimeFigureOut">
              <a:rPr lang="es-CO" smtClean="0"/>
              <a:t>20/02/2024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394EAC6F-E8B5-4D14-B3CB-5D96137B47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61461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1523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udes.edu.co/biblioteca/servicios" TargetMode="External"/><Relationship Id="rId5" Type="http://schemas.openxmlformats.org/officeDocument/2006/relationships/image" Target="../media/image9.png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direccion.biblioteca@udes.edu.co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Conector recto 68"/>
          <p:cNvCxnSpPr/>
          <p:nvPr/>
        </p:nvCxnSpPr>
        <p:spPr>
          <a:xfrm>
            <a:off x="9671200" y="5586608"/>
            <a:ext cx="7447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Duodécimo grado png imágenes | PNGWi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391" l="0" r="99239">
                        <a14:backgroundMark x1="67826" y1="61159" x2="78043" y2="56087"/>
                        <a14:backgroundMark x1="34130" y1="67391" x2="47717" y2="69420"/>
                        <a14:backgroundMark x1="17391" y1="30290" x2="19022" y2="282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-3747"/>
          <a:stretch/>
        </p:blipFill>
        <p:spPr bwMode="auto">
          <a:xfrm rot="20129368">
            <a:off x="2988061" y="1110604"/>
            <a:ext cx="491217" cy="45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37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4922" y="3034485"/>
            <a:ext cx="10459453" cy="688284"/>
          </a:xfrm>
        </p:spPr>
        <p:txBody>
          <a:bodyPr/>
          <a:lstStyle/>
          <a:p>
            <a:r>
              <a:rPr lang="es-ES" sz="4800" dirty="0" smtClean="0"/>
              <a:t>Pautas de estilo </a:t>
            </a:r>
            <a:br>
              <a:rPr lang="es-ES" sz="4800" dirty="0" smtClean="0"/>
            </a:br>
            <a:r>
              <a:rPr lang="es-ES" sz="4800" dirty="0" smtClean="0"/>
              <a:t>para presentación de </a:t>
            </a:r>
            <a:br>
              <a:rPr lang="es-ES" sz="4800" dirty="0" smtClean="0"/>
            </a:br>
            <a:r>
              <a:rPr lang="es-ES" sz="4800" dirty="0" smtClean="0"/>
              <a:t>trabajos de grado </a:t>
            </a:r>
            <a:endParaRPr lang="es-CO" sz="4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2356" y="5208096"/>
            <a:ext cx="1775026" cy="87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30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1"/>
          <p:cNvSpPr>
            <a:spLocks noGrp="1"/>
          </p:cNvSpPr>
          <p:nvPr>
            <p:ph type="title"/>
          </p:nvPr>
        </p:nvSpPr>
        <p:spPr>
          <a:xfrm>
            <a:off x="387379" y="634070"/>
            <a:ext cx="11487789" cy="850065"/>
          </a:xfrm>
        </p:spPr>
        <p:txBody>
          <a:bodyPr/>
          <a:lstStyle/>
          <a:p>
            <a:r>
              <a:rPr lang="es-ES" dirty="0" smtClean="0"/>
              <a:t>Formato General del documento  	 	</a:t>
            </a:r>
            <a:endParaRPr lang="es-CO" dirty="0"/>
          </a:p>
        </p:txBody>
      </p:sp>
      <p:sp>
        <p:nvSpPr>
          <p:cNvPr id="36" name="CuadroTexto 35"/>
          <p:cNvSpPr txBox="1"/>
          <p:nvPr/>
        </p:nvSpPr>
        <p:spPr>
          <a:xfrm>
            <a:off x="5108589" y="3438963"/>
            <a:ext cx="30028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Fuentes: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Times New Roman 12 puntos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Calibri 11 puntos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Arial 11 puntos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Lucida Sans Unicode 10 puntos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Georgia 11 puntos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Computer Modern Normal 10 puntos </a:t>
            </a:r>
            <a:endParaRPr lang="es-CO" sz="12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058" name="Picture 10" descr="Pin en Reporte de evaluacion preescola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971" l="9783" r="89946">
                        <a14:foregroundMark x1="58696" y1="18353" x2="68207" y2="222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6187" y="3301281"/>
            <a:ext cx="2225296" cy="2127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Llamada de nube 53"/>
          <p:cNvSpPr/>
          <p:nvPr/>
        </p:nvSpPr>
        <p:spPr>
          <a:xfrm>
            <a:off x="8121270" y="1262455"/>
            <a:ext cx="3243178" cy="1533360"/>
          </a:xfrm>
          <a:prstGeom prst="cloudCallout">
            <a:avLst>
              <a:gd name="adj1" fmla="val 24820"/>
              <a:gd name="adj2" fmla="val 87513"/>
            </a:avLst>
          </a:prstGeom>
          <a:ln>
            <a:solidFill>
              <a:srgbClr val="9B4C2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sz="1400" dirty="0"/>
              <a:t>Utilice un solo tipo de fuente en todo el documento, con las </a:t>
            </a:r>
            <a:r>
              <a:rPr lang="es-ES" sz="1400" dirty="0" smtClean="0"/>
              <a:t>excepciones </a:t>
            </a:r>
            <a:r>
              <a:rPr lang="es-ES" sz="1400" dirty="0"/>
              <a:t>donde se utiliza Cursiva</a:t>
            </a:r>
            <a:endParaRPr lang="es-CO" sz="1400" dirty="0"/>
          </a:p>
        </p:txBody>
      </p:sp>
      <p:sp>
        <p:nvSpPr>
          <p:cNvPr id="41" name="CuadroTexto 40"/>
          <p:cNvSpPr txBox="1"/>
          <p:nvPr/>
        </p:nvSpPr>
        <p:spPr>
          <a:xfrm>
            <a:off x="5108589" y="2587997"/>
            <a:ext cx="204536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Párrafo: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Alineado Izquierda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Interlineado  Doble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Sangría 1.27 cm</a:t>
            </a:r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7660238" y="1713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014" y="1484135"/>
            <a:ext cx="4219575" cy="4276725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4961919" y="4860754"/>
            <a:ext cx="30028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Cornisa: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Mayúscula sostenida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Alineación al margen izquierdo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Sin negrita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Máximo 50 caracteres incluidos espacios y signos de puntuación </a:t>
            </a:r>
            <a:endParaRPr lang="es-ES" sz="1200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65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0862" y="1805940"/>
            <a:ext cx="10534049" cy="4620986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 smtClean="0"/>
              <a:t>Portada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 smtClean="0"/>
              <a:t>Portadilla, contraportada o pagina legal </a:t>
            </a:r>
            <a:endParaRPr lang="es-E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 smtClean="0"/>
              <a:t>Acta de sustentación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 smtClean="0"/>
              <a:t>Cesión de derechos y confidencialidad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 smtClean="0"/>
              <a:t>Agradecimientos (Opcional)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 smtClean="0"/>
              <a:t>Dedicatoria ( Opcional)</a:t>
            </a:r>
            <a:endParaRPr lang="es-E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 smtClean="0"/>
              <a:t>Tabla de contenido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 smtClean="0"/>
              <a:t>Listas de tablas, figuras, ecuaciones (Opcional. Deben ir en paginas separadas 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 smtClean="0"/>
              <a:t>Glosario (Opcional)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 smtClean="0"/>
              <a:t>Resumen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 smtClean="0"/>
              <a:t>Summary </a:t>
            </a:r>
            <a:endParaRPr lang="es-E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 smtClean="0"/>
              <a:t>Introducción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 smtClean="0"/>
              <a:t>Desarrollo del Trabajo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 smtClean="0"/>
              <a:t>Referencias Bibliográficas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 smtClean="0"/>
              <a:t>Apéndices (Opcional)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547035" y="1083065"/>
            <a:ext cx="7563051" cy="85006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" dirty="0" smtClean="0"/>
              <a:t>Orden del  Documento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5199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5851" y="655237"/>
            <a:ext cx="10278980" cy="850065"/>
          </a:xfrm>
        </p:spPr>
        <p:txBody>
          <a:bodyPr/>
          <a:lstStyle/>
          <a:p>
            <a:r>
              <a:rPr lang="es-CO" dirty="0"/>
              <a:t>Portadas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586790" y="1720516"/>
            <a:ext cx="3128210" cy="45960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" name="CuadroTexto 6"/>
          <p:cNvSpPr txBox="1"/>
          <p:nvPr/>
        </p:nvSpPr>
        <p:spPr>
          <a:xfrm>
            <a:off x="2586790" y="1720516"/>
            <a:ext cx="1085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CORNISA </a:t>
            </a:r>
            <a:endParaRPr lang="es-CO" dirty="0"/>
          </a:p>
        </p:txBody>
      </p:sp>
      <p:sp>
        <p:nvSpPr>
          <p:cNvPr id="8" name="CuadroTexto 7"/>
          <p:cNvSpPr txBox="1"/>
          <p:nvPr/>
        </p:nvSpPr>
        <p:spPr>
          <a:xfrm>
            <a:off x="5395682" y="1720516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1</a:t>
            </a:r>
            <a:endParaRPr lang="es-CO" dirty="0"/>
          </a:p>
        </p:txBody>
      </p:sp>
      <p:sp>
        <p:nvSpPr>
          <p:cNvPr id="9" name="CuadroTexto 8"/>
          <p:cNvSpPr txBox="1"/>
          <p:nvPr/>
        </p:nvSpPr>
        <p:spPr>
          <a:xfrm>
            <a:off x="2594885" y="2781236"/>
            <a:ext cx="31282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Título del Documento, Centrado, Capitalizado, en Negrita y sin Punto final</a:t>
            </a:r>
            <a:endParaRPr lang="es-CO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663615" y="2378410"/>
            <a:ext cx="974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u="sng" dirty="0">
                <a:solidFill>
                  <a:srgbClr val="FF0000"/>
                </a:solidFill>
              </a:rPr>
              <a:t>3</a:t>
            </a:r>
            <a:r>
              <a:rPr lang="es-ES" sz="1600" u="sng" dirty="0" smtClean="0">
                <a:solidFill>
                  <a:srgbClr val="FF0000"/>
                </a:solidFill>
              </a:rPr>
              <a:t> </a:t>
            </a:r>
            <a:r>
              <a:rPr lang="es-ES" sz="1200" u="sng" dirty="0" smtClean="0">
                <a:solidFill>
                  <a:srgbClr val="FF0000"/>
                </a:solidFill>
              </a:rPr>
              <a:t>espacios</a:t>
            </a:r>
            <a:endParaRPr lang="es-CO" sz="1600" u="sng" dirty="0">
              <a:solidFill>
                <a:srgbClr val="FF0000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3625142" y="3320320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u="sng" dirty="0" smtClean="0">
                <a:solidFill>
                  <a:srgbClr val="FF0000"/>
                </a:solidFill>
              </a:rPr>
              <a:t>2 espacios </a:t>
            </a:r>
            <a:endParaRPr lang="es-CO" sz="1200" u="sng" dirty="0">
              <a:solidFill>
                <a:srgbClr val="FF0000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2932836" y="3658799"/>
            <a:ext cx="19607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/>
              <a:t>Nombres y Apellidos del Autor</a:t>
            </a:r>
            <a:endParaRPr lang="es-CO" sz="11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625142" y="3954482"/>
            <a:ext cx="1003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u="sng" dirty="0" smtClean="0">
                <a:solidFill>
                  <a:srgbClr val="FF0000"/>
                </a:solidFill>
              </a:rPr>
              <a:t>2 espacios</a:t>
            </a:r>
            <a:endParaRPr lang="es-CO" sz="1400" u="sng" dirty="0">
              <a:solidFill>
                <a:srgbClr val="FF0000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3479269" y="4262259"/>
            <a:ext cx="9476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smtClean="0"/>
              <a:t>Descripción</a:t>
            </a:r>
            <a:endParaRPr lang="es-CO" sz="1200" b="1" dirty="0"/>
          </a:p>
        </p:txBody>
      </p:sp>
      <p:sp>
        <p:nvSpPr>
          <p:cNvPr id="15" name="CuadroTexto 14"/>
          <p:cNvSpPr txBox="1"/>
          <p:nvPr/>
        </p:nvSpPr>
        <p:spPr>
          <a:xfrm>
            <a:off x="2750956" y="4521450"/>
            <a:ext cx="1704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err="1" smtClean="0"/>
              <a:t>Xx</a:t>
            </a:r>
            <a:r>
              <a:rPr lang="es-ES" sz="1400" dirty="0" smtClean="0"/>
              <a:t> </a:t>
            </a:r>
            <a:r>
              <a:rPr lang="es-ES" sz="1400" dirty="0" err="1" smtClean="0"/>
              <a:t>xxxxxx</a:t>
            </a:r>
            <a:r>
              <a:rPr lang="es-ES" sz="1400" dirty="0" smtClean="0"/>
              <a:t> xx </a:t>
            </a:r>
            <a:r>
              <a:rPr lang="es-ES" sz="1400" dirty="0" err="1" smtClean="0"/>
              <a:t>xxxxx</a:t>
            </a:r>
            <a:endParaRPr lang="es-CO" sz="1400" dirty="0"/>
          </a:p>
        </p:txBody>
      </p:sp>
      <p:sp>
        <p:nvSpPr>
          <p:cNvPr id="16" name="CuadroTexto 15"/>
          <p:cNvSpPr txBox="1"/>
          <p:nvPr/>
        </p:nvSpPr>
        <p:spPr>
          <a:xfrm>
            <a:off x="2633235" y="5802819"/>
            <a:ext cx="30540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/>
              <a:t>Correo de </a:t>
            </a:r>
            <a:r>
              <a:rPr lang="es-ES" sz="1100" dirty="0" err="1" smtClean="0"/>
              <a:t>contacto:xxxxx@mail.udes.edu.co</a:t>
            </a:r>
            <a:r>
              <a:rPr lang="es-ES" sz="1100" dirty="0" smtClean="0"/>
              <a:t> </a:t>
            </a:r>
            <a:endParaRPr lang="es-CO" sz="1100" dirty="0"/>
          </a:p>
        </p:txBody>
      </p:sp>
      <p:sp>
        <p:nvSpPr>
          <p:cNvPr id="17" name="CuadroTexto 16"/>
          <p:cNvSpPr txBox="1"/>
          <p:nvPr/>
        </p:nvSpPr>
        <p:spPr>
          <a:xfrm>
            <a:off x="3374857" y="1357269"/>
            <a:ext cx="1552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Portada:</a:t>
            </a:r>
            <a:endParaRPr lang="es-CO" dirty="0"/>
          </a:p>
        </p:txBody>
      </p:sp>
      <p:sp>
        <p:nvSpPr>
          <p:cNvPr id="18" name="Rectángulo 17"/>
          <p:cNvSpPr/>
          <p:nvPr/>
        </p:nvSpPr>
        <p:spPr>
          <a:xfrm>
            <a:off x="6065341" y="1762671"/>
            <a:ext cx="3128210" cy="45960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6141938" y="1370431"/>
            <a:ext cx="2867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Portadilla o Contraportada</a:t>
            </a:r>
            <a:endParaRPr lang="es-CO" dirty="0"/>
          </a:p>
        </p:txBody>
      </p:sp>
      <p:sp>
        <p:nvSpPr>
          <p:cNvPr id="20" name="CuadroTexto 19"/>
          <p:cNvSpPr txBox="1"/>
          <p:nvPr/>
        </p:nvSpPr>
        <p:spPr>
          <a:xfrm>
            <a:off x="6093065" y="1700066"/>
            <a:ext cx="1186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CORNISA</a:t>
            </a:r>
            <a:endParaRPr lang="es-CO" dirty="0"/>
          </a:p>
        </p:txBody>
      </p:sp>
      <p:sp>
        <p:nvSpPr>
          <p:cNvPr id="21" name="CuadroTexto 20"/>
          <p:cNvSpPr txBox="1"/>
          <p:nvPr/>
        </p:nvSpPr>
        <p:spPr>
          <a:xfrm>
            <a:off x="8886127" y="1700066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2</a:t>
            </a:r>
            <a:endParaRPr lang="es-CO" dirty="0"/>
          </a:p>
        </p:txBody>
      </p:sp>
      <p:sp>
        <p:nvSpPr>
          <p:cNvPr id="22" name="CuadroTexto 21"/>
          <p:cNvSpPr txBox="1"/>
          <p:nvPr/>
        </p:nvSpPr>
        <p:spPr>
          <a:xfrm>
            <a:off x="6093065" y="2747732"/>
            <a:ext cx="31282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Título del Documento, Centrado, Capitalizado, en Negrita y sin Punto Final</a:t>
            </a:r>
            <a:endParaRPr lang="es-CO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7114675" y="2378410"/>
            <a:ext cx="974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u="sng" dirty="0">
                <a:solidFill>
                  <a:srgbClr val="FF0000"/>
                </a:solidFill>
              </a:rPr>
              <a:t>3</a:t>
            </a:r>
            <a:r>
              <a:rPr lang="es-ES" sz="1600" u="sng" dirty="0" smtClean="0">
                <a:solidFill>
                  <a:srgbClr val="FF0000"/>
                </a:solidFill>
              </a:rPr>
              <a:t> </a:t>
            </a:r>
            <a:r>
              <a:rPr lang="es-ES" sz="1200" u="sng" dirty="0" smtClean="0">
                <a:solidFill>
                  <a:srgbClr val="FF0000"/>
                </a:solidFill>
              </a:rPr>
              <a:t>espacios</a:t>
            </a:r>
            <a:endParaRPr lang="es-CO" sz="1600" u="sng" dirty="0">
              <a:solidFill>
                <a:srgbClr val="FF0000"/>
              </a:solidFill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6413863" y="3640275"/>
            <a:ext cx="24722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Nombres y Apellidos del </a:t>
            </a:r>
            <a:r>
              <a:rPr lang="es-ES" sz="1200" dirty="0" smtClean="0"/>
              <a:t>Autor</a:t>
            </a:r>
            <a:endParaRPr lang="es-CO" sz="1200" dirty="0"/>
          </a:p>
        </p:txBody>
      </p:sp>
      <p:sp>
        <p:nvSpPr>
          <p:cNvPr id="25" name="CuadroTexto 24"/>
          <p:cNvSpPr txBox="1"/>
          <p:nvPr/>
        </p:nvSpPr>
        <p:spPr>
          <a:xfrm>
            <a:off x="7182487" y="3340368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u="sng" dirty="0" smtClean="0">
                <a:solidFill>
                  <a:srgbClr val="FF0000"/>
                </a:solidFill>
              </a:rPr>
              <a:t>2 espacios </a:t>
            </a:r>
            <a:endParaRPr lang="es-CO" sz="1200" u="sng" dirty="0">
              <a:solidFill>
                <a:srgbClr val="FF0000"/>
              </a:solidFill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6045156" y="3865021"/>
            <a:ext cx="32015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Programa, Facultad </a:t>
            </a:r>
            <a:r>
              <a:rPr lang="es-ES" sz="1200" dirty="0" smtClean="0"/>
              <a:t>,</a:t>
            </a:r>
            <a:r>
              <a:rPr lang="es-ES" sz="1200" dirty="0" smtClean="0"/>
              <a:t>Universidad de </a:t>
            </a:r>
            <a:r>
              <a:rPr lang="es-ES" sz="1200" dirty="0"/>
              <a:t>S</a:t>
            </a:r>
            <a:r>
              <a:rPr lang="es-ES" sz="1200" dirty="0" smtClean="0"/>
              <a:t>antander</a:t>
            </a:r>
            <a:endParaRPr lang="es-CO" sz="1200" dirty="0"/>
          </a:p>
        </p:txBody>
      </p:sp>
      <p:sp>
        <p:nvSpPr>
          <p:cNvPr id="27" name="CuadroTexto 26"/>
          <p:cNvSpPr txBox="1"/>
          <p:nvPr/>
        </p:nvSpPr>
        <p:spPr>
          <a:xfrm>
            <a:off x="6852203" y="4060703"/>
            <a:ext cx="12996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Trabajo de Grado</a:t>
            </a:r>
            <a:endParaRPr lang="es-CO" sz="1200" dirty="0"/>
          </a:p>
        </p:txBody>
      </p:sp>
      <p:sp>
        <p:nvSpPr>
          <p:cNvPr id="28" name="CuadroTexto 27"/>
          <p:cNvSpPr txBox="1"/>
          <p:nvPr/>
        </p:nvSpPr>
        <p:spPr>
          <a:xfrm>
            <a:off x="6240939" y="4224153"/>
            <a:ext cx="2768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Titulo. Nombres Completos del Director </a:t>
            </a:r>
            <a:endParaRPr lang="es-CO" sz="1200" dirty="0"/>
          </a:p>
        </p:txBody>
      </p:sp>
      <p:sp>
        <p:nvSpPr>
          <p:cNvPr id="29" name="CuadroTexto 28"/>
          <p:cNvSpPr txBox="1"/>
          <p:nvPr/>
        </p:nvSpPr>
        <p:spPr>
          <a:xfrm>
            <a:off x="6722278" y="4423949"/>
            <a:ext cx="16553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Fecha de sustentación</a:t>
            </a:r>
            <a:endParaRPr lang="es-CO" sz="1200" dirty="0"/>
          </a:p>
        </p:txBody>
      </p:sp>
      <p:sp>
        <p:nvSpPr>
          <p:cNvPr id="30" name="CuadroTexto 29"/>
          <p:cNvSpPr txBox="1"/>
          <p:nvPr/>
        </p:nvSpPr>
        <p:spPr>
          <a:xfrm>
            <a:off x="6849116" y="4892137"/>
            <a:ext cx="11853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smtClean="0"/>
              <a:t>Notas de Autor </a:t>
            </a:r>
            <a:endParaRPr lang="es-CO" sz="1200" b="1" dirty="0"/>
          </a:p>
        </p:txBody>
      </p:sp>
      <p:sp>
        <p:nvSpPr>
          <p:cNvPr id="31" name="CuadroTexto 30"/>
          <p:cNvSpPr txBox="1"/>
          <p:nvPr/>
        </p:nvSpPr>
        <p:spPr>
          <a:xfrm>
            <a:off x="6086278" y="5169136"/>
            <a:ext cx="27109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 smtClean="0"/>
              <a:t>Los autores declaran no tener conflicto de intereses</a:t>
            </a:r>
          </a:p>
          <a:p>
            <a:r>
              <a:rPr lang="es-ES" sz="900" dirty="0" err="1"/>
              <a:t>Xxxx</a:t>
            </a:r>
            <a:r>
              <a:rPr lang="es-ES" sz="900" dirty="0"/>
              <a:t> </a:t>
            </a:r>
            <a:r>
              <a:rPr lang="es-ES" sz="900" dirty="0" err="1"/>
              <a:t>xxxx</a:t>
            </a:r>
            <a:r>
              <a:rPr lang="es-ES" sz="900" dirty="0"/>
              <a:t> xxx</a:t>
            </a:r>
          </a:p>
          <a:p>
            <a:endParaRPr lang="es-CO" sz="900" dirty="0"/>
          </a:p>
        </p:txBody>
      </p:sp>
      <p:sp>
        <p:nvSpPr>
          <p:cNvPr id="32" name="CuadroTexto 31"/>
          <p:cNvSpPr txBox="1"/>
          <p:nvPr/>
        </p:nvSpPr>
        <p:spPr>
          <a:xfrm>
            <a:off x="7021666" y="4659374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u="sng" dirty="0" smtClean="0">
                <a:solidFill>
                  <a:srgbClr val="FF0000"/>
                </a:solidFill>
              </a:rPr>
              <a:t>2 espacios </a:t>
            </a:r>
            <a:endParaRPr lang="es-CO" sz="1200" u="sng" dirty="0">
              <a:solidFill>
                <a:srgbClr val="FF0000"/>
              </a:solidFill>
            </a:endParaRPr>
          </a:p>
        </p:txBody>
      </p:sp>
      <p:pic>
        <p:nvPicPr>
          <p:cNvPr id="1026" name="Picture 2" descr="Casa | Icono Gratis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2058" y="5947173"/>
            <a:ext cx="385559" cy="38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70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5931" y="597990"/>
            <a:ext cx="10278980" cy="850065"/>
          </a:xfrm>
        </p:spPr>
        <p:txBody>
          <a:bodyPr/>
          <a:lstStyle/>
          <a:p>
            <a:r>
              <a:rPr lang="es-ES" dirty="0" smtClean="0"/>
              <a:t>Acta de Sustentación</a:t>
            </a:r>
            <a:endParaRPr lang="es-CO" dirty="0"/>
          </a:p>
        </p:txBody>
      </p:sp>
      <p:pic>
        <p:nvPicPr>
          <p:cNvPr id="7" name="Picture 2" descr="Casa | Icono Gratis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2058" y="5947173"/>
            <a:ext cx="385559" cy="38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3996286" y="1464007"/>
            <a:ext cx="3758268" cy="419387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969" y="2166969"/>
            <a:ext cx="2342036" cy="29825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CuadroTexto 4"/>
          <p:cNvSpPr txBox="1"/>
          <p:nvPr/>
        </p:nvSpPr>
        <p:spPr>
          <a:xfrm>
            <a:off x="1283516" y="5947173"/>
            <a:ext cx="9034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00B050"/>
                </a:solidFill>
              </a:rPr>
              <a:t>*</a:t>
            </a:r>
            <a:r>
              <a:rPr lang="es-ES" dirty="0" smtClean="0"/>
              <a:t> Se </a:t>
            </a:r>
            <a:r>
              <a:rPr lang="es-ES" sz="1600" dirty="0" smtClean="0"/>
              <a:t>incorpora</a:t>
            </a:r>
            <a:r>
              <a:rPr lang="es-ES" dirty="0" smtClean="0"/>
              <a:t> la imagen al documento, cuidando la legibilidad y presentación </a:t>
            </a:r>
            <a:endParaRPr lang="es-CO" dirty="0"/>
          </a:p>
        </p:txBody>
      </p:sp>
      <p:sp>
        <p:nvSpPr>
          <p:cNvPr id="6" name="CuadroTexto 5"/>
          <p:cNvSpPr txBox="1"/>
          <p:nvPr/>
        </p:nvSpPr>
        <p:spPr>
          <a:xfrm>
            <a:off x="4219661" y="1600677"/>
            <a:ext cx="34059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CORNISA                                                      3</a:t>
            </a:r>
            <a:endParaRPr lang="es-CO" sz="1200" dirty="0"/>
          </a:p>
        </p:txBody>
      </p:sp>
    </p:spTree>
    <p:extLst>
      <p:ext uri="{BB962C8B-B14F-4D97-AF65-F5344CB8AC3E}">
        <p14:creationId xmlns:p14="http://schemas.microsoft.com/office/powerpoint/2010/main" val="203126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5931" y="597990"/>
            <a:ext cx="10278980" cy="850065"/>
          </a:xfrm>
        </p:spPr>
        <p:txBody>
          <a:bodyPr/>
          <a:lstStyle/>
          <a:p>
            <a:r>
              <a:rPr lang="es-ES" dirty="0" smtClean="0"/>
              <a:t>Cesión de Derechos </a:t>
            </a:r>
            <a:endParaRPr lang="es-CO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34" y="1301844"/>
            <a:ext cx="6459878" cy="410142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612" y="1935273"/>
            <a:ext cx="4579538" cy="3467999"/>
          </a:xfrm>
          <a:prstGeom prst="rect">
            <a:avLst/>
          </a:prstGeom>
        </p:spPr>
      </p:pic>
      <p:pic>
        <p:nvPicPr>
          <p:cNvPr id="7" name="Picture 2" descr="Casa | Icono Gratis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2058" y="5947173"/>
            <a:ext cx="385559" cy="38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735931" y="5399240"/>
            <a:ext cx="1006695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rgbClr val="00B050"/>
                </a:solidFill>
              </a:rPr>
              <a:t>*</a:t>
            </a:r>
            <a:r>
              <a:rPr lang="es-ES" sz="1600" dirty="0" smtClean="0"/>
              <a:t>Con el fin de utilizar el formato vigente descargue el documento del micrositio web </a:t>
            </a:r>
            <a:r>
              <a:rPr lang="es-ES" sz="1600" dirty="0"/>
              <a:t>de biblioteca </a:t>
            </a:r>
            <a:r>
              <a:rPr lang="es-ES" sz="1600" dirty="0">
                <a:hlinkClick r:id="rId6"/>
              </a:rPr>
              <a:t>https://</a:t>
            </a:r>
            <a:r>
              <a:rPr lang="es-ES" sz="1600" dirty="0" smtClean="0">
                <a:hlinkClick r:id="rId6"/>
              </a:rPr>
              <a:t>udes.edu.co/biblioteca/servicios</a:t>
            </a:r>
            <a:endParaRPr lang="es-ES" sz="1600" dirty="0" smtClean="0"/>
          </a:p>
          <a:p>
            <a:endParaRPr lang="es-ES" sz="1600" dirty="0"/>
          </a:p>
          <a:p>
            <a:r>
              <a:rPr lang="es-ES" sz="1600" b="1" dirty="0" smtClean="0"/>
              <a:t>Nota:</a:t>
            </a:r>
            <a:r>
              <a:rPr lang="es-ES" sz="1600" dirty="0" smtClean="0"/>
              <a:t> incluir cada imagen en paginas separadas  y  no adjuntar pagina de control de cambios </a:t>
            </a:r>
            <a:endParaRPr lang="es-ES" sz="1600" dirty="0" smtClean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2824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0256" y="228767"/>
            <a:ext cx="10278980" cy="850065"/>
          </a:xfrm>
        </p:spPr>
        <p:txBody>
          <a:bodyPr/>
          <a:lstStyle/>
          <a:p>
            <a:r>
              <a:rPr lang="es-ES" dirty="0" smtClean="0"/>
              <a:t>Tabla de contenido </a:t>
            </a:r>
            <a:endParaRPr lang="es-CO" dirty="0"/>
          </a:p>
        </p:txBody>
      </p:sp>
      <p:grpSp>
        <p:nvGrpSpPr>
          <p:cNvPr id="10" name="Grupo 9"/>
          <p:cNvGrpSpPr/>
          <p:nvPr/>
        </p:nvGrpSpPr>
        <p:grpSpPr>
          <a:xfrm>
            <a:off x="1050256" y="2000250"/>
            <a:ext cx="6388769" cy="4034646"/>
            <a:chOff x="802606" y="1324979"/>
            <a:chExt cx="7053882" cy="4851767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2606" y="1324979"/>
              <a:ext cx="7053882" cy="3151896"/>
            </a:xfrm>
            <a:prstGeom prst="rect">
              <a:avLst/>
            </a:prstGeom>
          </p:spPr>
        </p:pic>
        <p:grpSp>
          <p:nvGrpSpPr>
            <p:cNvPr id="9" name="Grupo 8"/>
            <p:cNvGrpSpPr/>
            <p:nvPr/>
          </p:nvGrpSpPr>
          <p:grpSpPr>
            <a:xfrm>
              <a:off x="962894" y="4141996"/>
              <a:ext cx="6893594" cy="2034750"/>
              <a:chOff x="962894" y="4141996"/>
              <a:chExt cx="6893594" cy="2034750"/>
            </a:xfrm>
          </p:grpSpPr>
          <p:pic>
            <p:nvPicPr>
              <p:cNvPr id="6" name="Imagen 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2894" y="4811753"/>
                <a:ext cx="6893594" cy="1364993"/>
              </a:xfrm>
              <a:prstGeom prst="rect">
                <a:avLst/>
              </a:prstGeom>
            </p:spPr>
          </p:pic>
          <p:sp>
            <p:nvSpPr>
              <p:cNvPr id="7" name="CuadroTexto 6"/>
              <p:cNvSpPr txBox="1"/>
              <p:nvPr/>
            </p:nvSpPr>
            <p:spPr>
              <a:xfrm>
                <a:off x="1050256" y="4141996"/>
                <a:ext cx="20955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r>
                  <a:rPr lang="es-ES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r>
                  <a:rPr lang="es-ES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r>
                  <a:rPr lang="es-ES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r>
                  <a:rPr lang="es-ES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endParaRPr lang="es-CO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CuadroTexto 7"/>
              <p:cNvSpPr txBox="1"/>
              <p:nvPr/>
            </p:nvSpPr>
            <p:spPr>
              <a:xfrm>
                <a:off x="7546306" y="4191249"/>
                <a:ext cx="20955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r>
                  <a:rPr lang="es-ES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r>
                  <a:rPr lang="es-ES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r>
                  <a:rPr lang="es-ES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r>
                  <a:rPr lang="es-ES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endParaRPr lang="es-CO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1" name="Rectángulo 10"/>
          <p:cNvSpPr/>
          <p:nvPr/>
        </p:nvSpPr>
        <p:spPr>
          <a:xfrm>
            <a:off x="795310" y="1276350"/>
            <a:ext cx="7024715" cy="5219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" name="Picture 10" descr="Pin en Reporte de evaluacion preescola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971" l="9783" r="89946">
                        <a14:foregroundMark x1="58696" y1="18353" x2="68207" y2="222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242" y="4029075"/>
            <a:ext cx="2098275" cy="2005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Llamada de nube 12"/>
          <p:cNvSpPr/>
          <p:nvPr/>
        </p:nvSpPr>
        <p:spPr>
          <a:xfrm>
            <a:off x="8667750" y="1914525"/>
            <a:ext cx="2974080" cy="1610016"/>
          </a:xfrm>
          <a:prstGeom prst="cloudCallout">
            <a:avLst>
              <a:gd name="adj1" fmla="val 24820"/>
              <a:gd name="adj2" fmla="val 87513"/>
            </a:avLst>
          </a:prstGeom>
          <a:ln>
            <a:solidFill>
              <a:srgbClr val="9B4C2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La tabla de contenido siempre inicia en la Introducción, debe ir alineada al margen izquierdo y todos los títulos deben estar referenciados en la misma </a:t>
            </a:r>
            <a:endParaRPr lang="es-CO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274555" y="1369819"/>
            <a:ext cx="1788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CORNISA</a:t>
            </a:r>
            <a:endParaRPr lang="es-CO" sz="16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5650831" y="1393660"/>
            <a:ext cx="1788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 smtClean="0"/>
              <a:t>                     9</a:t>
            </a:r>
            <a:endParaRPr lang="es-CO" sz="1600" dirty="0"/>
          </a:p>
        </p:txBody>
      </p:sp>
      <p:sp>
        <p:nvSpPr>
          <p:cNvPr id="17" name="Rectángulo 16"/>
          <p:cNvSpPr/>
          <p:nvPr/>
        </p:nvSpPr>
        <p:spPr>
          <a:xfrm>
            <a:off x="7029450" y="2609849"/>
            <a:ext cx="409575" cy="3425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31992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1555" y="863770"/>
            <a:ext cx="10278980" cy="85006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Resumen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>
            <a:spLocks noGrp="1"/>
          </p:cNvSpPr>
          <p:nvPr>
            <p:ph idx="1"/>
          </p:nvPr>
        </p:nvSpPr>
        <p:spPr>
          <a:xfrm>
            <a:off x="464302" y="1641643"/>
            <a:ext cx="10237788" cy="4410242"/>
          </a:xfrm>
        </p:spPr>
        <p:txBody>
          <a:bodyPr>
            <a:normAutofit/>
          </a:bodyPr>
          <a:lstStyle/>
          <a:p>
            <a:r>
              <a:rPr lang="es-ES" sz="1400" b="1" dirty="0" smtClean="0"/>
              <a:t>Título</a:t>
            </a:r>
            <a:endParaRPr lang="es-ES" sz="1400" dirty="0" smtClean="0"/>
          </a:p>
          <a:p>
            <a:r>
              <a:rPr lang="es-ES" sz="1400" dirty="0" smtClean="0"/>
              <a:t>         Nombre del Trabajo de Grado, se Recomienda 14 Palabras Como Máximo Capitalizado</a:t>
            </a:r>
          </a:p>
          <a:p>
            <a:r>
              <a:rPr lang="es-ES" sz="1400" b="1" dirty="0" smtClean="0"/>
              <a:t>Autores</a:t>
            </a:r>
          </a:p>
          <a:p>
            <a:r>
              <a:rPr lang="es-CO" sz="1400" dirty="0" smtClean="0"/>
              <a:t>         Nombres </a:t>
            </a:r>
            <a:r>
              <a:rPr lang="es-CO" sz="1400" dirty="0"/>
              <a:t>y Apellidos </a:t>
            </a:r>
            <a:r>
              <a:rPr lang="es-CO" sz="1400" dirty="0" smtClean="0"/>
              <a:t>completos</a:t>
            </a:r>
            <a:r>
              <a:rPr lang="es-ES" sz="1400" b="1" dirty="0" smtClean="0"/>
              <a:t> </a:t>
            </a:r>
          </a:p>
          <a:p>
            <a:r>
              <a:rPr lang="es-ES" sz="1400" b="1" dirty="0" smtClean="0"/>
              <a:t>Palabras clave</a:t>
            </a:r>
          </a:p>
          <a:p>
            <a:r>
              <a:rPr lang="es-CO" sz="2000" dirty="0" smtClean="0"/>
              <a:t>      </a:t>
            </a:r>
            <a:r>
              <a:rPr lang="es-CO" sz="1400" dirty="0" smtClean="0"/>
              <a:t>Mínimo 3, Máximo </a:t>
            </a:r>
            <a:r>
              <a:rPr lang="es-CO" sz="1400" dirty="0"/>
              <a:t>5 palabras </a:t>
            </a:r>
            <a:r>
              <a:rPr lang="es-CO" sz="1400" dirty="0" smtClean="0"/>
              <a:t>clave</a:t>
            </a:r>
          </a:p>
          <a:p>
            <a:r>
              <a:rPr lang="es-ES" sz="1400" b="1" dirty="0" smtClean="0"/>
              <a:t>Descripción</a:t>
            </a:r>
          </a:p>
          <a:p>
            <a:r>
              <a:rPr lang="es-ES" sz="1400" dirty="0"/>
              <a:t>Se debe elaborar con mínimo 200 palabras y máximo 300. El primer párrafo no lleva sangría los siguientes si </a:t>
            </a:r>
            <a:r>
              <a:rPr lang="es-ES" sz="1400" dirty="0" smtClean="0"/>
              <a:t>llevan</a:t>
            </a:r>
          </a:p>
          <a:p>
            <a:r>
              <a:rPr lang="es-ES" sz="1400" b="1" dirty="0"/>
              <a:t> </a:t>
            </a:r>
            <a:r>
              <a:rPr lang="es-ES" sz="1400" b="1" dirty="0" smtClean="0"/>
              <a:t>         </a:t>
            </a:r>
            <a:r>
              <a:rPr lang="es-ES" sz="1400" dirty="0" smtClean="0"/>
              <a:t>Como </a:t>
            </a:r>
            <a:r>
              <a:rPr lang="es-ES" sz="1400" dirty="0"/>
              <a:t>Citar Este Documento: </a:t>
            </a:r>
            <a:r>
              <a:rPr lang="es-ES" sz="1400" dirty="0">
                <a:solidFill>
                  <a:srgbClr val="FF0000"/>
                </a:solidFill>
              </a:rPr>
              <a:t>Citación en norma que se esté </a:t>
            </a:r>
            <a:r>
              <a:rPr lang="es-ES" sz="1400" dirty="0" smtClean="0">
                <a:solidFill>
                  <a:srgbClr val="FF0000"/>
                </a:solidFill>
              </a:rPr>
              <a:t>utilizando (Vancouver, IEEE o APA)</a:t>
            </a:r>
            <a:endParaRPr lang="es-ES" sz="1400" b="1" dirty="0">
              <a:solidFill>
                <a:srgbClr val="FF0000"/>
              </a:solidFill>
            </a:endParaRPr>
          </a:p>
          <a:p>
            <a:endParaRPr lang="es-ES" sz="1400" b="1" dirty="0"/>
          </a:p>
          <a:p>
            <a:endParaRPr lang="es-ES" sz="1400" b="1" dirty="0" smtClean="0"/>
          </a:p>
          <a:p>
            <a:endParaRPr lang="es-ES" sz="1400" b="1" dirty="0" smtClean="0"/>
          </a:p>
          <a:p>
            <a:endParaRPr lang="es-ES" sz="1400" b="1" dirty="0"/>
          </a:p>
          <a:p>
            <a:endParaRPr lang="es-CO" sz="1400" b="1" dirty="0"/>
          </a:p>
        </p:txBody>
      </p:sp>
    </p:spTree>
    <p:extLst>
      <p:ext uri="{BB962C8B-B14F-4D97-AF65-F5344CB8AC3E}">
        <p14:creationId xmlns:p14="http://schemas.microsoft.com/office/powerpoint/2010/main" val="306101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5458" y="1007787"/>
            <a:ext cx="10278980" cy="850065"/>
          </a:xfrm>
        </p:spPr>
        <p:txBody>
          <a:bodyPr/>
          <a:lstStyle/>
          <a:p>
            <a:r>
              <a:rPr lang="es-ES" dirty="0" err="1" smtClean="0">
                <a:solidFill>
                  <a:schemeClr val="tx1"/>
                </a:solidFill>
              </a:rPr>
              <a:t>Summary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55458" y="1922999"/>
            <a:ext cx="10236869" cy="4133874"/>
          </a:xfrm>
        </p:spPr>
        <p:txBody>
          <a:bodyPr>
            <a:normAutofit/>
          </a:bodyPr>
          <a:lstStyle/>
          <a:p>
            <a:r>
              <a:rPr lang="es-ES" sz="1400" b="1" dirty="0" err="1" smtClean="0"/>
              <a:t>Title</a:t>
            </a:r>
            <a:endParaRPr lang="es-ES" sz="1400" b="1" dirty="0" smtClean="0"/>
          </a:p>
          <a:p>
            <a:r>
              <a:rPr lang="es-ES" sz="1400" dirty="0"/>
              <a:t> </a:t>
            </a:r>
            <a:r>
              <a:rPr lang="es-ES" sz="1400" dirty="0" smtClean="0"/>
              <a:t>        Nombre </a:t>
            </a:r>
            <a:r>
              <a:rPr lang="es-ES" sz="1400" dirty="0"/>
              <a:t>del </a:t>
            </a:r>
            <a:r>
              <a:rPr lang="es-ES" sz="1400" dirty="0" smtClean="0"/>
              <a:t>Trabajo </a:t>
            </a:r>
            <a:r>
              <a:rPr lang="es-ES" sz="1400" dirty="0"/>
              <a:t>de Grado en </a:t>
            </a:r>
            <a:r>
              <a:rPr lang="es-ES" sz="1400" dirty="0" smtClean="0"/>
              <a:t>inglés</a:t>
            </a:r>
          </a:p>
          <a:p>
            <a:r>
              <a:rPr lang="es-ES" sz="1400" b="1" dirty="0" err="1" smtClean="0"/>
              <a:t>Author</a:t>
            </a:r>
            <a:r>
              <a:rPr lang="es-ES" sz="1400" b="1" dirty="0" smtClean="0"/>
              <a:t>(s)</a:t>
            </a:r>
          </a:p>
          <a:p>
            <a:r>
              <a:rPr lang="es-ES" sz="1400" b="1" dirty="0"/>
              <a:t> </a:t>
            </a:r>
            <a:r>
              <a:rPr lang="es-ES" sz="1400" b="1" dirty="0" smtClean="0"/>
              <a:t>        </a:t>
            </a:r>
            <a:r>
              <a:rPr lang="es-ES" sz="1400" dirty="0" smtClean="0"/>
              <a:t>Nombres </a:t>
            </a:r>
            <a:r>
              <a:rPr lang="es-ES" sz="1400" dirty="0"/>
              <a:t>y Apellidos completos &amp; Nombres y Apellidos completos </a:t>
            </a:r>
            <a:endParaRPr lang="es-ES" sz="1400" dirty="0" smtClean="0"/>
          </a:p>
          <a:p>
            <a:r>
              <a:rPr lang="es-ES" sz="1400" dirty="0" smtClean="0"/>
              <a:t/>
            </a:r>
            <a:br>
              <a:rPr lang="es-ES" sz="1400" dirty="0" smtClean="0"/>
            </a:br>
            <a:r>
              <a:rPr lang="es-ES" sz="1400" b="1" dirty="0" err="1" smtClean="0"/>
              <a:t>Keywords</a:t>
            </a:r>
            <a:endParaRPr lang="es-ES" sz="1400" b="1" dirty="0" smtClean="0"/>
          </a:p>
          <a:p>
            <a:r>
              <a:rPr lang="es-ES" sz="1400" b="1" dirty="0"/>
              <a:t> </a:t>
            </a:r>
            <a:r>
              <a:rPr lang="es-ES" sz="1400" b="1" dirty="0" smtClean="0"/>
              <a:t>        </a:t>
            </a:r>
            <a:r>
              <a:rPr lang="es-ES" sz="1400" dirty="0" smtClean="0"/>
              <a:t>Máximo </a:t>
            </a:r>
            <a:r>
              <a:rPr lang="es-ES" sz="1400" dirty="0"/>
              <a:t>5 palabras traducción al </a:t>
            </a:r>
            <a:r>
              <a:rPr lang="es-ES" sz="1400" dirty="0" smtClean="0"/>
              <a:t>inglés</a:t>
            </a:r>
          </a:p>
          <a:p>
            <a:r>
              <a:rPr lang="es-CO" sz="1400" b="1" dirty="0" err="1"/>
              <a:t>Abstract</a:t>
            </a:r>
            <a:r>
              <a:rPr lang="es-CO" sz="1400" dirty="0"/>
              <a:t> </a:t>
            </a:r>
            <a:endParaRPr lang="es-CO" sz="1400" dirty="0" smtClean="0"/>
          </a:p>
          <a:p>
            <a:r>
              <a:rPr lang="es-ES" sz="1400" dirty="0" smtClean="0"/>
              <a:t>Traducción </a:t>
            </a:r>
            <a:r>
              <a:rPr lang="es-ES" sz="1400" dirty="0"/>
              <a:t>al inglés del contenido del resumen. El primer párrafo no lleva sangría los siguientes si </a:t>
            </a:r>
            <a:r>
              <a:rPr lang="es-ES" sz="1400" dirty="0" smtClean="0"/>
              <a:t>llevan</a:t>
            </a:r>
          </a:p>
          <a:p>
            <a:r>
              <a:rPr lang="es-ES" sz="1400" b="1" dirty="0" smtClean="0"/>
              <a:t>          </a:t>
            </a:r>
            <a:r>
              <a:rPr lang="es-ES" sz="1400" dirty="0"/>
              <a:t>Cite </a:t>
            </a:r>
            <a:r>
              <a:rPr lang="es-ES" sz="1400" dirty="0" err="1"/>
              <a:t>This</a:t>
            </a:r>
            <a:r>
              <a:rPr lang="es-ES" sz="1400" dirty="0"/>
              <a:t> </a:t>
            </a:r>
            <a:r>
              <a:rPr lang="es-ES" sz="1400" dirty="0" err="1"/>
              <a:t>Document</a:t>
            </a:r>
            <a:r>
              <a:rPr lang="es-ES" sz="1400" dirty="0"/>
              <a:t>:</a:t>
            </a:r>
            <a:r>
              <a:rPr lang="es-ES" sz="1400" dirty="0">
                <a:solidFill>
                  <a:srgbClr val="FF0000"/>
                </a:solidFill>
              </a:rPr>
              <a:t> Citación en norma que se esté utilizando </a:t>
            </a:r>
            <a:r>
              <a:rPr lang="es-ES" sz="1400" dirty="0" smtClean="0">
                <a:solidFill>
                  <a:srgbClr val="FF0000"/>
                </a:solidFill>
              </a:rPr>
              <a:t>(No traducir la referencia)</a:t>
            </a:r>
            <a:endParaRPr lang="es-ES" sz="1400" b="1" dirty="0">
              <a:solidFill>
                <a:srgbClr val="FF0000"/>
              </a:solidFill>
            </a:endParaRPr>
          </a:p>
          <a:p>
            <a:endParaRPr lang="es-ES" sz="1400" b="1" dirty="0"/>
          </a:p>
          <a:p>
            <a:endParaRPr lang="es-ES" sz="1400" b="1" dirty="0" smtClean="0"/>
          </a:p>
          <a:p>
            <a:endParaRPr lang="es-ES" sz="1400" b="1" dirty="0"/>
          </a:p>
          <a:p>
            <a:endParaRPr lang="es-ES" sz="1400" b="1" dirty="0" smtClean="0"/>
          </a:p>
          <a:p>
            <a:endParaRPr lang="es-CO" sz="1400" b="1" dirty="0"/>
          </a:p>
        </p:txBody>
      </p:sp>
    </p:spTree>
    <p:extLst>
      <p:ext uri="{BB962C8B-B14F-4D97-AF65-F5344CB8AC3E}">
        <p14:creationId xmlns:p14="http://schemas.microsoft.com/office/powerpoint/2010/main" val="347178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5931" y="844499"/>
            <a:ext cx="10261807" cy="850065"/>
          </a:xfrm>
        </p:spPr>
        <p:txBody>
          <a:bodyPr/>
          <a:lstStyle/>
          <a:p>
            <a:r>
              <a:rPr lang="es-ES" dirty="0" smtClean="0"/>
              <a:t>Espaciado </a:t>
            </a:r>
            <a:endParaRPr lang="es-CO" dirty="0"/>
          </a:p>
        </p:txBody>
      </p:sp>
      <p:sp>
        <p:nvSpPr>
          <p:cNvPr id="5" name="CuadroTexto 4"/>
          <p:cNvSpPr txBox="1"/>
          <p:nvPr/>
        </p:nvSpPr>
        <p:spPr>
          <a:xfrm>
            <a:off x="594615" y="1786910"/>
            <a:ext cx="110369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En general, </a:t>
            </a:r>
            <a:r>
              <a:rPr lang="es-ES" b="1" dirty="0"/>
              <a:t>doble Espacio (2.0) </a:t>
            </a:r>
            <a:r>
              <a:rPr lang="es-ES" dirty="0"/>
              <a:t>en todas las partes del documento, incluido el </a:t>
            </a:r>
            <a:r>
              <a:rPr lang="es-ES" dirty="0" smtClean="0"/>
              <a:t>resumen, texto</a:t>
            </a:r>
            <a:r>
              <a:rPr lang="es-ES" dirty="0"/>
              <a:t>,</a:t>
            </a:r>
            <a:r>
              <a:rPr lang="es-ES" dirty="0" smtClean="0"/>
              <a:t> </a:t>
            </a:r>
            <a:r>
              <a:rPr lang="es-ES" dirty="0"/>
              <a:t>citas en </a:t>
            </a:r>
            <a:r>
              <a:rPr lang="es-ES" dirty="0" smtClean="0"/>
              <a:t>bloque, </a:t>
            </a:r>
            <a:r>
              <a:rPr lang="es-ES" dirty="0"/>
              <a:t>números de tablas y figuras, </a:t>
            </a:r>
            <a:r>
              <a:rPr lang="es-ES" dirty="0" smtClean="0"/>
              <a:t>títulos </a:t>
            </a:r>
            <a:r>
              <a:rPr lang="es-ES" dirty="0"/>
              <a:t>y lista de referencias (incluidas entre </a:t>
            </a:r>
            <a:r>
              <a:rPr lang="es-ES" dirty="0" smtClean="0"/>
              <a:t> y dentro </a:t>
            </a:r>
            <a:r>
              <a:rPr lang="es-ES" dirty="0"/>
              <a:t>de las entradas). No agregue espacio adicional antes o después de los párrafos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r>
              <a:rPr lang="es-ES" dirty="0"/>
              <a:t>Las excepciones al doble espacio entre líneas son las siguientes: </a:t>
            </a:r>
            <a:endParaRPr lang="es-ES" dirty="0" smtClean="0"/>
          </a:p>
          <a:p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smtClean="0"/>
              <a:t>Tablas</a:t>
            </a:r>
            <a:r>
              <a:rPr lang="es-ES" dirty="0" smtClean="0"/>
              <a:t>: Las celdas de la tabla puede tener Mínimo 1 espacio, </a:t>
            </a:r>
          </a:p>
          <a:p>
            <a:r>
              <a:rPr lang="es-ES" dirty="0" smtClean="0"/>
              <a:t>máximo 2 espacios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smtClean="0"/>
              <a:t>Figuras</a:t>
            </a:r>
            <a:r>
              <a:rPr lang="es-ES" dirty="0" smtClean="0"/>
              <a:t> : Las palabras dentro de la figura pueden </a:t>
            </a:r>
            <a:r>
              <a:rPr lang="es-ES" dirty="0"/>
              <a:t>tener Mínimo </a:t>
            </a:r>
            <a:r>
              <a:rPr lang="es-ES" dirty="0" smtClean="0"/>
              <a:t>1</a:t>
            </a:r>
          </a:p>
          <a:p>
            <a:r>
              <a:rPr lang="es-ES" dirty="0" smtClean="0"/>
              <a:t> </a:t>
            </a:r>
            <a:r>
              <a:rPr lang="es-ES" dirty="0"/>
              <a:t>espacio, </a:t>
            </a:r>
            <a:r>
              <a:rPr lang="es-ES" dirty="0" smtClean="0"/>
              <a:t>máximo </a:t>
            </a:r>
            <a:r>
              <a:rPr lang="es-ES" dirty="0"/>
              <a:t>2 espacios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smtClean="0"/>
              <a:t>Notas al pie de pagina</a:t>
            </a:r>
            <a:r>
              <a:rPr lang="es-ES" dirty="0" smtClean="0"/>
              <a:t>: 1 solo espacio tamaño de fuente 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871" y="3430578"/>
            <a:ext cx="3665519" cy="28713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ángulo 3"/>
          <p:cNvSpPr/>
          <p:nvPr/>
        </p:nvSpPr>
        <p:spPr>
          <a:xfrm>
            <a:off x="10019211" y="5016137"/>
            <a:ext cx="65315" cy="313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439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403" y="743499"/>
            <a:ext cx="10278980" cy="850065"/>
          </a:xfrm>
        </p:spPr>
        <p:txBody>
          <a:bodyPr/>
          <a:lstStyle/>
          <a:p>
            <a:r>
              <a:rPr lang="es-CO" dirty="0"/>
              <a:t>Alineación y Sangría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5403" y="2131903"/>
            <a:ext cx="10893355" cy="2443437"/>
          </a:xfrm>
        </p:spPr>
        <p:txBody>
          <a:bodyPr>
            <a:normAutofit/>
          </a:bodyPr>
          <a:lstStyle/>
          <a:p>
            <a:r>
              <a:rPr lang="es-ES" sz="1800" dirty="0">
                <a:latin typeface="+mn-lt"/>
              </a:rPr>
              <a:t>Alinear el texto de un </a:t>
            </a:r>
            <a:r>
              <a:rPr lang="es-ES" sz="1800" dirty="0" smtClean="0">
                <a:latin typeface="+mn-lt"/>
              </a:rPr>
              <a:t>documento con </a:t>
            </a:r>
            <a:r>
              <a:rPr lang="es-ES" sz="1800" dirty="0">
                <a:latin typeface="+mn-lt"/>
              </a:rPr>
              <a:t>el margen izquierdo. Deje el margen</a:t>
            </a:r>
          </a:p>
          <a:p>
            <a:r>
              <a:rPr lang="es-ES" sz="1800" dirty="0">
                <a:latin typeface="+mn-lt"/>
              </a:rPr>
              <a:t>derecho desigual, o "irregular</a:t>
            </a:r>
            <a:r>
              <a:rPr lang="es-ES" sz="1600" dirty="0">
                <a:latin typeface="+mn-lt"/>
              </a:rPr>
              <a:t>".</a:t>
            </a:r>
            <a:endParaRPr lang="es-CO" sz="1600" dirty="0">
              <a:latin typeface="+mn-lt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25403" y="1488803"/>
            <a:ext cx="10278980" cy="104705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r>
              <a:rPr lang="es-CO" dirty="0" smtClean="0"/>
              <a:t>Alineación del párrafo</a:t>
            </a:r>
            <a:endParaRPr lang="es-CO" dirty="0"/>
          </a:p>
        </p:txBody>
      </p:sp>
      <p:grpSp>
        <p:nvGrpSpPr>
          <p:cNvPr id="26" name="Grupo 25"/>
          <p:cNvGrpSpPr/>
          <p:nvPr/>
        </p:nvGrpSpPr>
        <p:grpSpPr>
          <a:xfrm>
            <a:off x="6557760" y="2717706"/>
            <a:ext cx="5134692" cy="3715268"/>
            <a:chOff x="6396168" y="2717706"/>
            <a:chExt cx="5134692" cy="3715268"/>
          </a:xfrm>
        </p:grpSpPr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96168" y="2717706"/>
              <a:ext cx="5134692" cy="37152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7" name="Rectángulo 16"/>
            <p:cNvSpPr/>
            <p:nvPr/>
          </p:nvSpPr>
          <p:spPr>
            <a:xfrm>
              <a:off x="8975559" y="3260558"/>
              <a:ext cx="216568" cy="19250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cxnSp>
          <p:nvCxnSpPr>
            <p:cNvPr id="19" name="Conector recto de flecha 18"/>
            <p:cNvCxnSpPr/>
            <p:nvPr/>
          </p:nvCxnSpPr>
          <p:spPr>
            <a:xfrm flipV="1">
              <a:off x="8446168" y="3453063"/>
              <a:ext cx="529391" cy="38501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ítulo 1"/>
          <p:cNvSpPr txBox="1">
            <a:spLocks/>
          </p:cNvSpPr>
          <p:nvPr/>
        </p:nvSpPr>
        <p:spPr>
          <a:xfrm>
            <a:off x="625403" y="2795503"/>
            <a:ext cx="10278980" cy="85006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r>
              <a:rPr lang="es-CO" dirty="0" smtClean="0"/>
              <a:t>Sangría del párrafo</a:t>
            </a:r>
            <a:endParaRPr lang="es-CO" dirty="0"/>
          </a:p>
        </p:txBody>
      </p:sp>
      <p:sp>
        <p:nvSpPr>
          <p:cNvPr id="25" name="CuadroTexto 24"/>
          <p:cNvSpPr txBox="1"/>
          <p:nvPr/>
        </p:nvSpPr>
        <p:spPr>
          <a:xfrm>
            <a:off x="667514" y="3395897"/>
            <a:ext cx="5368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 coloca </a:t>
            </a:r>
            <a:r>
              <a:rPr lang="es-ES" dirty="0"/>
              <a:t>sangría a la primera línea de cada párrafo del texto a 1.27 cm del margen </a:t>
            </a:r>
            <a:r>
              <a:rPr lang="es-ES" dirty="0" smtClean="0"/>
              <a:t>izquierdo. </a:t>
            </a:r>
            <a:r>
              <a:rPr lang="es-ES" dirty="0"/>
              <a:t>No utilice la barra espaciadora para crear sangría.</a:t>
            </a:r>
            <a:endParaRPr lang="es-CO" dirty="0"/>
          </a:p>
        </p:txBody>
      </p:sp>
      <p:sp>
        <p:nvSpPr>
          <p:cNvPr id="27" name="Rectángulo 26"/>
          <p:cNvSpPr/>
          <p:nvPr/>
        </p:nvSpPr>
        <p:spPr>
          <a:xfrm>
            <a:off x="1449565" y="4678369"/>
            <a:ext cx="3801979" cy="106747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dirty="0">
                <a:solidFill>
                  <a:schemeClr val="tx1"/>
                </a:solidFill>
              </a:rPr>
              <a:t>El único párrafo sin sangría en primera línea es el </a:t>
            </a:r>
            <a:r>
              <a:rPr lang="es-ES" u="sng" dirty="0">
                <a:solidFill>
                  <a:schemeClr val="tx1"/>
                </a:solidFill>
              </a:rPr>
              <a:t>primer</a:t>
            </a:r>
            <a:r>
              <a:rPr lang="es-ES" dirty="0">
                <a:solidFill>
                  <a:schemeClr val="tx1"/>
                </a:solidFill>
              </a:rPr>
              <a:t> párrafo de la descripción en el resumen</a:t>
            </a:r>
            <a:r>
              <a:rPr lang="es-ES" dirty="0"/>
              <a:t>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8958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735931" y="2286787"/>
            <a:ext cx="10236869" cy="3343304"/>
          </a:xfrm>
        </p:spPr>
        <p:txBody>
          <a:bodyPr>
            <a:normAutofit fontScale="92500" lnSpcReduction="20000"/>
          </a:bodyPr>
          <a:lstStyle/>
          <a:p>
            <a:r>
              <a:rPr lang="es-ES" sz="1600" dirty="0" smtClean="0"/>
              <a:t>Se </a:t>
            </a:r>
            <a:r>
              <a:rPr lang="es-ES" sz="1600" dirty="0"/>
              <a:t>puede seriar con letra o números lo que requiere un orden </a:t>
            </a:r>
            <a:r>
              <a:rPr lang="es-ES" sz="1600" dirty="0" smtClean="0"/>
              <a:t>específico:</a:t>
            </a:r>
            <a:endParaRPr lang="es-ES" sz="1600" dirty="0"/>
          </a:p>
          <a:p>
            <a:pPr marL="342900" indent="-342900">
              <a:buAutoNum type="alphaLcParenR"/>
            </a:pPr>
            <a:r>
              <a:rPr lang="es-CO" sz="1600" dirty="0" smtClean="0"/>
              <a:t>Xxxxxxxxx </a:t>
            </a:r>
          </a:p>
          <a:p>
            <a:pPr marL="342900" indent="-342900">
              <a:buAutoNum type="alphaLcParenR" startAt="2"/>
            </a:pPr>
            <a:r>
              <a:rPr lang="es-CO" sz="1600" dirty="0" err="1" smtClean="0"/>
              <a:t>Xxxxxxxxx</a:t>
            </a:r>
            <a:r>
              <a:rPr lang="es-CO" sz="1600" dirty="0" smtClean="0"/>
              <a:t> </a:t>
            </a:r>
          </a:p>
          <a:p>
            <a:endParaRPr lang="es-ES" sz="1600" dirty="0"/>
          </a:p>
          <a:p>
            <a:pPr marL="342900" indent="-342900">
              <a:buAutoNum type="arabicPeriod"/>
            </a:pPr>
            <a:r>
              <a:rPr lang="es-CO" sz="1600" dirty="0" smtClean="0"/>
              <a:t>Xxxxxxxxx </a:t>
            </a:r>
          </a:p>
          <a:p>
            <a:pPr marL="342900" indent="-342900">
              <a:buAutoNum type="arabicPeriod" startAt="2"/>
            </a:pPr>
            <a:r>
              <a:rPr lang="es-CO" sz="1600" dirty="0" err="1" smtClean="0"/>
              <a:t>Xxxxxxxxx</a:t>
            </a:r>
            <a:endParaRPr lang="es-CO" sz="1600" dirty="0" smtClean="0"/>
          </a:p>
          <a:p>
            <a:endParaRPr lang="es-CO" sz="1600" dirty="0" smtClean="0"/>
          </a:p>
          <a:p>
            <a:r>
              <a:rPr lang="es-ES" sz="1600" dirty="0"/>
              <a:t>Se puede seriar con viñetas aquello que no requiere un orden </a:t>
            </a:r>
            <a:r>
              <a:rPr lang="es-ES" sz="1600" dirty="0" smtClean="0"/>
              <a:t>específico</a:t>
            </a:r>
          </a:p>
          <a:p>
            <a:endParaRPr lang="es-CO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 err="1" smtClean="0"/>
              <a:t>Xxxxxxxxx</a:t>
            </a:r>
            <a:endParaRPr lang="es-CO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err="1" smtClean="0"/>
              <a:t>Xxxx</a:t>
            </a:r>
            <a:r>
              <a:rPr lang="es-ES" sz="1600" dirty="0" smtClean="0"/>
              <a:t> </a:t>
            </a:r>
            <a:r>
              <a:rPr lang="es-ES" sz="1600" dirty="0" err="1" smtClean="0"/>
              <a:t>Xxxx</a:t>
            </a:r>
            <a:r>
              <a:rPr lang="es-ES" sz="1600" dirty="0" smtClean="0"/>
              <a:t> </a:t>
            </a:r>
            <a:r>
              <a:rPr lang="es-ES" sz="1600" dirty="0" err="1" smtClean="0"/>
              <a:t>Xxxx</a:t>
            </a:r>
            <a:endParaRPr lang="es-CO" sz="1600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35931" y="1346028"/>
            <a:ext cx="10278980" cy="850065"/>
          </a:xfrm>
        </p:spPr>
        <p:txBody>
          <a:bodyPr/>
          <a:lstStyle/>
          <a:p>
            <a:r>
              <a:rPr lang="es-CO" dirty="0"/>
              <a:t>Listas o Series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8939463" y="2890861"/>
            <a:ext cx="2671011" cy="2944455"/>
          </a:xfrm>
          <a:prstGeom prst="roundRect">
            <a:avLst>
              <a:gd name="adj" fmla="val 7658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5122" name="Picture 2" descr="Pin en ESTUDIO MATERIAS MANU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8065" l="8000" r="90000">
                        <a14:backgroundMark x1="25400" y1="89355" x2="23600" y2="80968"/>
                        <a14:backgroundMark x1="17800" y1="90968" x2="17800" y2="80968"/>
                        <a14:backgroundMark x1="12200" y1="90968" x2="14200" y2="81290"/>
                        <a14:backgroundMark x1="12800" y1="65806" x2="12800" y2="65806"/>
                        <a14:backgroundMark x1="12600" y1="65806" x2="12800" y2="59677"/>
                        <a14:backgroundMark x1="29000" y1="70968" x2="24200" y2="603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443" y="3351342"/>
            <a:ext cx="4762500" cy="295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lipse 9"/>
          <p:cNvSpPr/>
          <p:nvPr/>
        </p:nvSpPr>
        <p:spPr>
          <a:xfrm>
            <a:off x="9053423" y="3293644"/>
            <a:ext cx="204537" cy="20929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CuadroTexto 10"/>
          <p:cNvSpPr txBox="1"/>
          <p:nvPr/>
        </p:nvSpPr>
        <p:spPr>
          <a:xfrm>
            <a:off x="9257960" y="3196924"/>
            <a:ext cx="2352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La </a:t>
            </a:r>
            <a:r>
              <a:rPr lang="es-ES" sz="1200" dirty="0" smtClean="0"/>
              <a:t>seriación con  viñeta  </a:t>
            </a:r>
            <a:r>
              <a:rPr lang="es-ES" sz="1200" dirty="0"/>
              <a:t>que se utilice por primera </a:t>
            </a:r>
            <a:r>
              <a:rPr lang="es-ES" sz="1200" dirty="0" smtClean="0"/>
              <a:t>vez debe </a:t>
            </a:r>
            <a:r>
              <a:rPr lang="es-ES" sz="1200" dirty="0"/>
              <a:t>ser el mismo para todo el </a:t>
            </a:r>
            <a:r>
              <a:rPr lang="es-ES" sz="1200" dirty="0" smtClean="0"/>
              <a:t>documento cada vez que elabore una lista de este tipo </a:t>
            </a:r>
            <a:endParaRPr lang="es-CO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9002209" y="2898870"/>
            <a:ext cx="2289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tener en cuenta </a:t>
            </a:r>
            <a:endParaRPr lang="es-C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9" name="Grupo 18"/>
          <p:cNvGrpSpPr/>
          <p:nvPr/>
        </p:nvGrpSpPr>
        <p:grpSpPr>
          <a:xfrm>
            <a:off x="9062489" y="4307002"/>
            <a:ext cx="2426714" cy="646331"/>
            <a:chOff x="9061439" y="3956661"/>
            <a:chExt cx="2426714" cy="646331"/>
          </a:xfrm>
        </p:grpSpPr>
        <p:sp>
          <p:nvSpPr>
            <p:cNvPr id="14" name="CuadroTexto 13"/>
            <p:cNvSpPr txBox="1"/>
            <p:nvPr/>
          </p:nvSpPr>
          <p:spPr>
            <a:xfrm>
              <a:off x="9257960" y="3956661"/>
              <a:ext cx="22301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dirty="0"/>
                <a:t>Cuando se va a listar o seriar deben ser una frase o una oración</a:t>
              </a:r>
              <a:endParaRPr lang="es-CO" sz="1200" dirty="0"/>
            </a:p>
          </p:txBody>
        </p:sp>
        <p:sp>
          <p:nvSpPr>
            <p:cNvPr id="16" name="Elipse 15"/>
            <p:cNvSpPr/>
            <p:nvPr/>
          </p:nvSpPr>
          <p:spPr>
            <a:xfrm>
              <a:off x="9061439" y="4023564"/>
              <a:ext cx="204537" cy="20929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18" name="Grupo 17"/>
          <p:cNvGrpSpPr/>
          <p:nvPr/>
        </p:nvGrpSpPr>
        <p:grpSpPr>
          <a:xfrm>
            <a:off x="9062489" y="5086588"/>
            <a:ext cx="2449684" cy="646331"/>
            <a:chOff x="9049413" y="4574817"/>
            <a:chExt cx="2449684" cy="646331"/>
          </a:xfrm>
        </p:grpSpPr>
        <p:sp>
          <p:nvSpPr>
            <p:cNvPr id="17" name="Elipse 16"/>
            <p:cNvSpPr/>
            <p:nvPr/>
          </p:nvSpPr>
          <p:spPr>
            <a:xfrm>
              <a:off x="9049413" y="4709368"/>
              <a:ext cx="204537" cy="209294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9253950" y="4574817"/>
              <a:ext cx="22451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dirty="0"/>
                <a:t>N</a:t>
              </a:r>
              <a:r>
                <a:rPr lang="es-ES" sz="1200" dirty="0" smtClean="0"/>
                <a:t>o se pueden </a:t>
              </a:r>
              <a:r>
                <a:rPr lang="es-ES" sz="1200" dirty="0"/>
                <a:t>seriar palabras únicas a menos que lleven su significado o explicación. </a:t>
              </a:r>
              <a:endParaRPr lang="es-CO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7095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4875" y="876466"/>
            <a:ext cx="10278980" cy="850065"/>
          </a:xfrm>
        </p:spPr>
        <p:txBody>
          <a:bodyPr/>
          <a:lstStyle/>
          <a:p>
            <a:r>
              <a:rPr lang="es-CO" dirty="0"/>
              <a:t>Títulos o Encabezados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051420"/>
              </p:ext>
            </p:extLst>
          </p:nvPr>
        </p:nvGraphicFramePr>
        <p:xfrm>
          <a:off x="889000" y="1726531"/>
          <a:ext cx="9672320" cy="4001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3106">
                  <a:extLst>
                    <a:ext uri="{9D8B030D-6E8A-4147-A177-3AD203B41FA5}">
                      <a16:colId xmlns:a16="http://schemas.microsoft.com/office/drawing/2014/main" val="43357185"/>
                    </a:ext>
                  </a:extLst>
                </a:gridCol>
                <a:gridCol w="8619214">
                  <a:extLst>
                    <a:ext uri="{9D8B030D-6E8A-4147-A177-3AD203B41FA5}">
                      <a16:colId xmlns:a16="http://schemas.microsoft.com/office/drawing/2014/main" val="2300584033"/>
                    </a:ext>
                  </a:extLst>
                </a:gridCol>
              </a:tblGrid>
              <a:tr h="443463"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Nivel </a:t>
                      </a:r>
                      <a:endParaRPr lang="es-C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Formato </a:t>
                      </a:r>
                      <a:endParaRPr lang="es-C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834924"/>
                  </a:ext>
                </a:extLst>
              </a:tr>
              <a:tr h="660935">
                <a:tc>
                  <a:txBody>
                    <a:bodyPr/>
                    <a:lstStyle/>
                    <a:p>
                      <a:r>
                        <a:rPr lang="es-ES" dirty="0" smtClean="0"/>
                        <a:t>1 </a:t>
                      </a:r>
                      <a:endParaRPr lang="es-CO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Centrado, Negrita, Capitalizado, Titulo</a:t>
                      </a:r>
                      <a:r>
                        <a:rPr lang="es-ES" b="1" baseline="0" dirty="0" smtClean="0"/>
                        <a:t> del Encabezado del Caso                 </a:t>
                      </a:r>
                      <a:br>
                        <a:rPr lang="es-ES" b="1" baseline="0" dirty="0" smtClean="0"/>
                      </a:br>
                      <a:r>
                        <a:rPr lang="es-ES" b="1" baseline="0" dirty="0" smtClean="0"/>
                        <a:t> </a:t>
                      </a:r>
                      <a:r>
                        <a:rPr lang="es-ES" b="1" baseline="0" dirty="0" smtClean="0"/>
                        <a:t>             </a:t>
                      </a:r>
                      <a:r>
                        <a:rPr lang="es-ES" b="0" baseline="0" dirty="0" smtClean="0"/>
                        <a:t>El </a:t>
                      </a:r>
                      <a:r>
                        <a:rPr lang="es-ES" b="0" baseline="0" dirty="0" smtClean="0"/>
                        <a:t>texto Comienza como un nuevo párrafo </a:t>
                      </a:r>
                      <a:endParaRPr lang="es-CO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518473"/>
                  </a:ext>
                </a:extLst>
              </a:tr>
              <a:tr h="660935">
                <a:tc>
                  <a:txBody>
                    <a:bodyPr/>
                    <a:lstStyle/>
                    <a:p>
                      <a:r>
                        <a:rPr lang="es-ES" dirty="0" smtClean="0"/>
                        <a:t>2</a:t>
                      </a:r>
                      <a:endParaRPr lang="es-CO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Alineación a la Izquierda ,</a:t>
                      </a:r>
                      <a:r>
                        <a:rPr lang="es-ES" b="1" baseline="0" dirty="0" smtClean="0"/>
                        <a:t> Negrita, </a:t>
                      </a:r>
                      <a:r>
                        <a:rPr lang="es-ES" b="1" dirty="0" smtClean="0"/>
                        <a:t>Capitalizado, </a:t>
                      </a:r>
                      <a:r>
                        <a:rPr lang="es-ES" b="1" baseline="0" dirty="0" smtClean="0"/>
                        <a:t>Titulo del Encabezado del Caso           </a:t>
                      </a:r>
                      <a:br>
                        <a:rPr lang="es-ES" b="1" baseline="0" dirty="0" smtClean="0"/>
                      </a:br>
                      <a:r>
                        <a:rPr lang="es-ES" b="1" baseline="0" dirty="0" smtClean="0"/>
                        <a:t>  </a:t>
                      </a:r>
                      <a:r>
                        <a:rPr lang="es-ES" b="1" baseline="0" dirty="0" smtClean="0"/>
                        <a:t>            </a:t>
                      </a:r>
                      <a:r>
                        <a:rPr lang="es-ES" b="0" baseline="0" dirty="0" smtClean="0"/>
                        <a:t>El </a:t>
                      </a:r>
                      <a:r>
                        <a:rPr lang="es-ES" b="0" baseline="0" dirty="0" smtClean="0"/>
                        <a:t>texto Comienza como un nuevo párrafo </a:t>
                      </a:r>
                      <a:endParaRPr lang="es-CO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409032"/>
                  </a:ext>
                </a:extLst>
              </a:tr>
              <a:tr h="660935">
                <a:tc>
                  <a:txBody>
                    <a:bodyPr/>
                    <a:lstStyle/>
                    <a:p>
                      <a:r>
                        <a:rPr lang="es-ES" dirty="0" smtClean="0"/>
                        <a:t>3 </a:t>
                      </a:r>
                      <a:endParaRPr lang="es-CO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b="1" i="1" dirty="0" smtClean="0"/>
                        <a:t>Alineación</a:t>
                      </a:r>
                      <a:r>
                        <a:rPr lang="es-ES" b="1" i="1" baseline="0" dirty="0" smtClean="0"/>
                        <a:t> a la Izquierda, Negrita, Capitalizado, Cursiva, Titulo del Encabezado del caso</a:t>
                      </a:r>
                      <a:br>
                        <a:rPr lang="es-ES" b="1" i="1" baseline="0" dirty="0" smtClean="0"/>
                      </a:br>
                      <a:r>
                        <a:rPr lang="es-ES" b="1" i="1" baseline="0" dirty="0" smtClean="0"/>
                        <a:t>              </a:t>
                      </a:r>
                      <a:r>
                        <a:rPr lang="es-ES" b="0" i="1" baseline="0" dirty="0" smtClean="0"/>
                        <a:t>El </a:t>
                      </a:r>
                      <a:r>
                        <a:rPr lang="es-ES" b="0" i="1" baseline="0" dirty="0" smtClean="0"/>
                        <a:t>texto comienza como un nuevo párrafo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450766"/>
                  </a:ext>
                </a:extLst>
              </a:tr>
              <a:tr h="660935">
                <a:tc>
                  <a:txBody>
                    <a:bodyPr/>
                    <a:lstStyle/>
                    <a:p>
                      <a:r>
                        <a:rPr lang="es-ES" dirty="0" smtClean="0"/>
                        <a:t>4</a:t>
                      </a:r>
                      <a:endParaRPr lang="es-CO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              Sangría</a:t>
                      </a:r>
                      <a:r>
                        <a:rPr lang="es-ES" b="1" dirty="0" smtClean="0"/>
                        <a:t>, Negrita,</a:t>
                      </a:r>
                      <a:r>
                        <a:rPr lang="es-ES" b="1" baseline="0" dirty="0" smtClean="0"/>
                        <a:t> </a:t>
                      </a:r>
                      <a:r>
                        <a:rPr lang="es-ES" b="1" dirty="0" smtClean="0"/>
                        <a:t>capitalizado, Titulo el encabezado del caso, Finalización</a:t>
                      </a:r>
                      <a:r>
                        <a:rPr lang="es-ES" b="1" baseline="0" dirty="0" smtClean="0"/>
                        <a:t> con un punto. </a:t>
                      </a:r>
                      <a:r>
                        <a:rPr lang="es-ES" b="0" dirty="0" smtClean="0"/>
                        <a:t>El texto comienza en la misma línea y continúa como un párrafo regular.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641326"/>
                  </a:ext>
                </a:extLst>
              </a:tr>
              <a:tr h="660935">
                <a:tc>
                  <a:txBody>
                    <a:bodyPr/>
                    <a:lstStyle/>
                    <a:p>
                      <a:r>
                        <a:rPr lang="es-ES" dirty="0" smtClean="0"/>
                        <a:t>5</a:t>
                      </a:r>
                      <a:endParaRPr lang="es-CO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b="1" i="1" dirty="0" smtClean="0"/>
                        <a:t>             Sangría</a:t>
                      </a:r>
                      <a:r>
                        <a:rPr lang="es-ES" b="1" i="1" dirty="0" smtClean="0"/>
                        <a:t>, Negrita,</a:t>
                      </a:r>
                      <a:r>
                        <a:rPr lang="es-ES" b="1" i="1" baseline="0" dirty="0" smtClean="0"/>
                        <a:t> Cursiva, </a:t>
                      </a:r>
                      <a:r>
                        <a:rPr lang="es-ES" b="1" dirty="0" smtClean="0"/>
                        <a:t>Capitalizado, </a:t>
                      </a:r>
                      <a:r>
                        <a:rPr lang="es-ES" b="1" i="1" baseline="0" dirty="0" smtClean="0"/>
                        <a:t>titulo del Encabezado del Caso, Finalización Con un punto. </a:t>
                      </a:r>
                      <a:r>
                        <a:rPr lang="es-ES" b="0" i="0" baseline="0" dirty="0" smtClean="0"/>
                        <a:t>El texto comienza en la misma línea y continua con un párrafo regular </a:t>
                      </a:r>
                      <a:endParaRPr lang="es-CO" b="1" i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738136"/>
                  </a:ext>
                </a:extLst>
              </a:tr>
            </a:tbl>
          </a:graphicData>
        </a:graphic>
      </p:graphicFrame>
      <p:cxnSp>
        <p:nvCxnSpPr>
          <p:cNvPr id="5" name="Conector recto 4"/>
          <p:cNvCxnSpPr/>
          <p:nvPr/>
        </p:nvCxnSpPr>
        <p:spPr>
          <a:xfrm>
            <a:off x="889000" y="5852160"/>
            <a:ext cx="9874794" cy="5225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188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6194" y="586461"/>
            <a:ext cx="10278980" cy="850065"/>
          </a:xfrm>
        </p:spPr>
        <p:txBody>
          <a:bodyPr/>
          <a:lstStyle/>
          <a:p>
            <a:r>
              <a:rPr lang="es-ES" dirty="0" smtClean="0"/>
              <a:t>Capitalización </a:t>
            </a:r>
            <a:endParaRPr lang="es-CO" dirty="0"/>
          </a:p>
        </p:txBody>
      </p:sp>
      <p:pic>
        <p:nvPicPr>
          <p:cNvPr id="1026" name="Picture 2" descr="懐疑的の写真・イラスト素材一覧(7,777件) | ストックフォトのamanaimages PLU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4" r="25912"/>
          <a:stretch/>
        </p:blipFill>
        <p:spPr bwMode="auto">
          <a:xfrm>
            <a:off x="5089551" y="1756694"/>
            <a:ext cx="2169994" cy="451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Grupo 38"/>
          <p:cNvGrpSpPr/>
          <p:nvPr/>
        </p:nvGrpSpPr>
        <p:grpSpPr>
          <a:xfrm>
            <a:off x="506194" y="1870664"/>
            <a:ext cx="4213820" cy="3485407"/>
            <a:chOff x="550381" y="2258168"/>
            <a:chExt cx="4213820" cy="3485407"/>
          </a:xfrm>
        </p:grpSpPr>
        <p:sp>
          <p:nvSpPr>
            <p:cNvPr id="11" name="Rectángulo redondeado 10"/>
            <p:cNvSpPr/>
            <p:nvPr/>
          </p:nvSpPr>
          <p:spPr>
            <a:xfrm>
              <a:off x="550381" y="2258168"/>
              <a:ext cx="4213820" cy="348540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961604" y="2291017"/>
              <a:ext cx="31502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sz="2000" b="1" dirty="0">
                  <a:solidFill>
                    <a:srgbClr val="0044AA"/>
                  </a:solidFill>
                </a:rPr>
                <a:t>Cómo Capitalizar un </a:t>
              </a:r>
              <a:r>
                <a:rPr lang="es-CO" sz="2000" b="1" dirty="0" smtClean="0">
                  <a:solidFill>
                    <a:srgbClr val="0044AA"/>
                  </a:solidFill>
                </a:rPr>
                <a:t>Título?</a:t>
              </a:r>
              <a:endParaRPr lang="es-CO" b="1" dirty="0">
                <a:solidFill>
                  <a:srgbClr val="0044AA"/>
                </a:solidFill>
              </a:endParaRPr>
            </a:p>
          </p:txBody>
        </p:sp>
        <p:sp>
          <p:nvSpPr>
            <p:cNvPr id="19" name="Elipse 18"/>
            <p:cNvSpPr/>
            <p:nvPr/>
          </p:nvSpPr>
          <p:spPr>
            <a:xfrm>
              <a:off x="777363" y="3691216"/>
              <a:ext cx="218365" cy="20664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0" name="Elipse 19"/>
            <p:cNvSpPr/>
            <p:nvPr/>
          </p:nvSpPr>
          <p:spPr>
            <a:xfrm>
              <a:off x="777363" y="4498261"/>
              <a:ext cx="218365" cy="20664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6" name="Elipse 15"/>
            <p:cNvSpPr/>
            <p:nvPr/>
          </p:nvSpPr>
          <p:spPr>
            <a:xfrm>
              <a:off x="807044" y="2764449"/>
              <a:ext cx="218365" cy="20664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1081456" y="2658279"/>
              <a:ext cx="31603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/>
                <a:t>La inicial de la primera palabra del </a:t>
              </a:r>
              <a:r>
                <a:rPr lang="es-ES" sz="1400" dirty="0" smtClean="0"/>
                <a:t>título o subtitulo</a:t>
              </a:r>
              <a:r>
                <a:rPr lang="es-ES" dirty="0" smtClean="0"/>
                <a:t>.</a:t>
              </a:r>
              <a:endParaRPr lang="es-CO" dirty="0"/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995728" y="3439424"/>
              <a:ext cx="374772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/>
                <a:t>La inicial de la primera palabra después de dos puntos, un guion o la puntuación final en un encabezado</a:t>
              </a:r>
              <a:endParaRPr lang="es-CO" sz="1400" dirty="0"/>
            </a:p>
          </p:txBody>
        </p:sp>
        <p:sp>
          <p:nvSpPr>
            <p:cNvPr id="25" name="CuadroTexto 24"/>
            <p:cNvSpPr txBox="1"/>
            <p:nvPr/>
          </p:nvSpPr>
          <p:spPr>
            <a:xfrm>
              <a:off x="1065081" y="4378234"/>
              <a:ext cx="369912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/>
                <a:t>Palabras principales, </a:t>
              </a:r>
              <a:r>
                <a:rPr lang="es-ES" sz="1400" dirty="0" smtClean="0"/>
                <a:t>(4 o más letras) incluida </a:t>
              </a:r>
              <a:r>
                <a:rPr lang="es-ES" sz="1400" dirty="0"/>
                <a:t>la segunda parte de las palabras principales con guiones</a:t>
              </a:r>
              <a:endParaRPr lang="es-CO" sz="1400" dirty="0"/>
            </a:p>
          </p:txBody>
        </p:sp>
      </p:grpSp>
      <p:sp>
        <p:nvSpPr>
          <p:cNvPr id="13" name="Rectángulo redondeado 12"/>
          <p:cNvSpPr/>
          <p:nvPr/>
        </p:nvSpPr>
        <p:spPr>
          <a:xfrm>
            <a:off x="7629082" y="1436526"/>
            <a:ext cx="3788318" cy="439963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5" name="CuadroTexto 14"/>
          <p:cNvSpPr txBox="1"/>
          <p:nvPr/>
        </p:nvSpPr>
        <p:spPr>
          <a:xfrm>
            <a:off x="7671931" y="1416565"/>
            <a:ext cx="3457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solidFill>
                  <a:srgbClr val="0044AA"/>
                </a:solidFill>
              </a:rPr>
              <a:t>Cuándo utilizar Capitalización</a:t>
            </a:r>
            <a:r>
              <a:rPr lang="es-ES" sz="2000" b="1" dirty="0" smtClean="0">
                <a:solidFill>
                  <a:srgbClr val="0044AA"/>
                </a:solidFill>
              </a:rPr>
              <a:t>?</a:t>
            </a:r>
            <a:endParaRPr lang="es-CO" sz="2000" b="1" dirty="0" smtClean="0">
              <a:solidFill>
                <a:srgbClr val="0044AA"/>
              </a:solidFill>
            </a:endParaRPr>
          </a:p>
        </p:txBody>
      </p:sp>
      <p:sp>
        <p:nvSpPr>
          <p:cNvPr id="22" name="Elipse 21"/>
          <p:cNvSpPr/>
          <p:nvPr/>
        </p:nvSpPr>
        <p:spPr>
          <a:xfrm>
            <a:off x="7671931" y="2138698"/>
            <a:ext cx="218365" cy="206640"/>
          </a:xfrm>
          <a:prstGeom prst="ellipse">
            <a:avLst/>
          </a:prstGeom>
          <a:solidFill>
            <a:srgbClr val="6699FF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lipse 27"/>
          <p:cNvSpPr/>
          <p:nvPr/>
        </p:nvSpPr>
        <p:spPr>
          <a:xfrm>
            <a:off x="7682153" y="2543167"/>
            <a:ext cx="218365" cy="206640"/>
          </a:xfrm>
          <a:prstGeom prst="ellipse">
            <a:avLst/>
          </a:prstGeom>
          <a:solidFill>
            <a:srgbClr val="99FF33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lipse 28"/>
          <p:cNvSpPr/>
          <p:nvPr/>
        </p:nvSpPr>
        <p:spPr>
          <a:xfrm>
            <a:off x="7700507" y="3847660"/>
            <a:ext cx="218365" cy="206640"/>
          </a:xfrm>
          <a:prstGeom prst="ellipse">
            <a:avLst/>
          </a:prstGeom>
          <a:solidFill>
            <a:srgbClr val="F644E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lipse 29"/>
          <p:cNvSpPr/>
          <p:nvPr/>
        </p:nvSpPr>
        <p:spPr>
          <a:xfrm>
            <a:off x="7700506" y="3291836"/>
            <a:ext cx="218365" cy="206640"/>
          </a:xfrm>
          <a:prstGeom prst="ellipse">
            <a:avLst/>
          </a:prstGeom>
          <a:solidFill>
            <a:srgbClr val="2EE8FC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CuadroTexto 26"/>
          <p:cNvSpPr txBox="1"/>
          <p:nvPr/>
        </p:nvSpPr>
        <p:spPr>
          <a:xfrm>
            <a:off x="7904149" y="2031635"/>
            <a:ext cx="20368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Portadas del documento</a:t>
            </a:r>
          </a:p>
        </p:txBody>
      </p:sp>
      <p:sp>
        <p:nvSpPr>
          <p:cNvPr id="31" name="CuadroTexto 30"/>
          <p:cNvSpPr txBox="1"/>
          <p:nvPr/>
        </p:nvSpPr>
        <p:spPr>
          <a:xfrm>
            <a:off x="7890296" y="2375444"/>
            <a:ext cx="3516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/>
              <a:t>Títulos de pruebas o medidas, incluidas las </a:t>
            </a:r>
            <a:r>
              <a:rPr lang="es-CO" sz="1400" dirty="0" smtClean="0"/>
              <a:t>sub-escalas</a:t>
            </a:r>
            <a:endParaRPr lang="es-CO" sz="1400" dirty="0"/>
          </a:p>
        </p:txBody>
      </p:sp>
      <p:sp>
        <p:nvSpPr>
          <p:cNvPr id="33" name="CuadroTexto 32"/>
          <p:cNvSpPr txBox="1"/>
          <p:nvPr/>
        </p:nvSpPr>
        <p:spPr>
          <a:xfrm>
            <a:off x="7900518" y="3141029"/>
            <a:ext cx="3348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Todos los encabezados dentro de una </a:t>
            </a:r>
            <a:r>
              <a:rPr lang="es-ES" sz="1400" dirty="0" smtClean="0"/>
              <a:t>obra</a:t>
            </a:r>
            <a:endParaRPr lang="es-CO" dirty="0"/>
          </a:p>
        </p:txBody>
      </p:sp>
      <p:sp>
        <p:nvSpPr>
          <p:cNvPr id="35" name="Elipse 34"/>
          <p:cNvSpPr/>
          <p:nvPr/>
        </p:nvSpPr>
        <p:spPr>
          <a:xfrm>
            <a:off x="7700506" y="5244742"/>
            <a:ext cx="218365" cy="20664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lipse 35"/>
          <p:cNvSpPr/>
          <p:nvPr/>
        </p:nvSpPr>
        <p:spPr>
          <a:xfrm>
            <a:off x="7687700" y="4505608"/>
            <a:ext cx="218365" cy="206640"/>
          </a:xfrm>
          <a:prstGeom prst="ellipse">
            <a:avLst/>
          </a:prstGeom>
          <a:solidFill>
            <a:srgbClr val="FFCC00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CuadroTexto 33"/>
          <p:cNvSpPr txBox="1"/>
          <p:nvPr/>
        </p:nvSpPr>
        <p:spPr>
          <a:xfrm>
            <a:off x="7890296" y="3684968"/>
            <a:ext cx="34718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El título de su propio trabajo y de las secciones y subsecciones nombradas dentro de ella.</a:t>
            </a:r>
            <a:endParaRPr lang="es-CO" sz="1400" dirty="0"/>
          </a:p>
        </p:txBody>
      </p:sp>
      <p:sp>
        <p:nvSpPr>
          <p:cNvPr id="37" name="CuadroTexto 36"/>
          <p:cNvSpPr txBox="1"/>
          <p:nvPr/>
        </p:nvSpPr>
        <p:spPr>
          <a:xfrm>
            <a:off x="7964683" y="4428408"/>
            <a:ext cx="32844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Títulos de artículos, libros, informes y otras obras que aparecen en texto que sean de otros autores</a:t>
            </a:r>
            <a:endParaRPr lang="es-CO" sz="1400" dirty="0"/>
          </a:p>
        </p:txBody>
      </p:sp>
      <p:sp>
        <p:nvSpPr>
          <p:cNvPr id="38" name="CuadroTexto 37"/>
          <p:cNvSpPr txBox="1"/>
          <p:nvPr/>
        </p:nvSpPr>
        <p:spPr>
          <a:xfrm>
            <a:off x="7956095" y="5150624"/>
            <a:ext cx="3301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/>
              <a:t>Títulos de publicaciones </a:t>
            </a:r>
            <a:r>
              <a:rPr lang="es-CO" sz="1400" dirty="0" smtClean="0"/>
              <a:t>periódicas, Tablas y Figuras </a:t>
            </a:r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325488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ítulo 53"/>
          <p:cNvSpPr>
            <a:spLocks noGrp="1"/>
          </p:cNvSpPr>
          <p:nvPr>
            <p:ph type="title"/>
          </p:nvPr>
        </p:nvSpPr>
        <p:spPr>
          <a:xfrm>
            <a:off x="735931" y="442386"/>
            <a:ext cx="10278980" cy="850065"/>
          </a:xfrm>
        </p:spPr>
        <p:txBody>
          <a:bodyPr/>
          <a:lstStyle/>
          <a:p>
            <a:r>
              <a:rPr lang="es-ES" i="1" dirty="0" smtClean="0"/>
              <a:t>Cursiva</a:t>
            </a:r>
            <a:r>
              <a:rPr lang="es-ES" dirty="0" smtClean="0"/>
              <a:t> </a:t>
            </a:r>
            <a:endParaRPr lang="es-CO" dirty="0"/>
          </a:p>
        </p:txBody>
      </p:sp>
      <p:sp>
        <p:nvSpPr>
          <p:cNvPr id="61" name="CuadroTexto 60"/>
          <p:cNvSpPr txBox="1"/>
          <p:nvPr/>
        </p:nvSpPr>
        <p:spPr>
          <a:xfrm>
            <a:off x="5432612" y="26625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 dirty="0"/>
          </a:p>
        </p:txBody>
      </p:sp>
      <p:pic>
        <p:nvPicPr>
          <p:cNvPr id="1030" name="Picture 6" descr="Imágenes de Explicando | Vectores, fotos de stock y PSD gratuito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77" b="100000" l="2077" r="100000">
                        <a14:foregroundMark x1="24760" y1="16933" x2="81949" y2="16613"/>
                        <a14:foregroundMark x1="83387" y1="23003" x2="84026" y2="66134"/>
                        <a14:foregroundMark x1="27316" y1="68530" x2="82748" y2="68051"/>
                        <a14:foregroundMark x1="19489" y1="75399" x2="21885" y2="78275"/>
                        <a14:foregroundMark x1="21885" y1="78275" x2="27955" y2="78594"/>
                        <a14:foregroundMark x1="31150" y1="21885" x2="74121" y2="59585"/>
                        <a14:foregroundMark x1="81789" y1="23962" x2="68211" y2="59265"/>
                        <a14:foregroundMark x1="30671" y1="64856" x2="71406" y2="46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94426" y="1157539"/>
            <a:ext cx="6343602" cy="634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Rectángulo 64"/>
          <p:cNvSpPr/>
          <p:nvPr/>
        </p:nvSpPr>
        <p:spPr>
          <a:xfrm>
            <a:off x="7702253" y="2228615"/>
            <a:ext cx="2539311" cy="495406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Cuando No se utiliza 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7582314" y="2724021"/>
            <a:ext cx="222347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Para señalar  títulos de series de libro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2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Signos de puntuación después de una palabra o frase recursiva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2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Palabras, frases, abreviaturas en otro idioma que si esta en  el diccionario de la RAE</a:t>
            </a:r>
          </a:p>
        </p:txBody>
      </p:sp>
      <p:pic>
        <p:nvPicPr>
          <p:cNvPr id="1034" name="Picture 10" descr="Tablero escolar animado - Imagu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68" y="1351326"/>
            <a:ext cx="5374258" cy="4729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CuadroTexto 67"/>
          <p:cNvSpPr txBox="1"/>
          <p:nvPr/>
        </p:nvSpPr>
        <p:spPr>
          <a:xfrm>
            <a:off x="1075853" y="2061402"/>
            <a:ext cx="468279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solidFill>
                  <a:schemeClr val="bg1"/>
                </a:solidFill>
              </a:rPr>
              <a:t>Uso </a:t>
            </a:r>
            <a:r>
              <a:rPr lang="es-ES" sz="1200" dirty="0">
                <a:solidFill>
                  <a:schemeClr val="bg1"/>
                </a:solidFill>
              </a:rPr>
              <a:t>por primera vez de frase o </a:t>
            </a:r>
            <a:r>
              <a:rPr lang="es-ES" sz="1200" dirty="0" smtClean="0">
                <a:solidFill>
                  <a:schemeClr val="bg1"/>
                </a:solidFill>
              </a:rPr>
              <a:t>palabras clave</a:t>
            </a:r>
            <a:r>
              <a:rPr lang="es-ES" sz="1200" dirty="0">
                <a:solidFill>
                  <a:schemeClr val="bg1"/>
                </a:solidFill>
              </a:rPr>
              <a:t>, acompañados de su </a:t>
            </a:r>
            <a:r>
              <a:rPr lang="es-ES" sz="1200" dirty="0" smtClean="0">
                <a:solidFill>
                  <a:schemeClr val="bg1"/>
                </a:solidFill>
              </a:rPr>
              <a:t>definición.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chemeClr val="bg1"/>
                </a:solidFill>
              </a:rPr>
              <a:t>Títulos de artículos, libros, informes y otras obras que aparecen en texto que sean de otros autores, nombres de periódico y su número de volumen</a:t>
            </a:r>
            <a:r>
              <a:rPr lang="es-ES" sz="1200" dirty="0" smtClean="0">
                <a:solidFill>
                  <a:schemeClr val="bg1"/>
                </a:solidFill>
              </a:rPr>
              <a:t>, títulos de revistas, títulos de tablas y figuras </a:t>
            </a:r>
            <a:r>
              <a:rPr lang="es-ES" sz="1200" dirty="0">
                <a:solidFill>
                  <a:schemeClr val="bg1"/>
                </a:solidFill>
              </a:rPr>
              <a:t>van capitalizados y en </a:t>
            </a:r>
            <a:r>
              <a:rPr lang="es-ES" sz="1200" dirty="0" smtClean="0">
                <a:solidFill>
                  <a:schemeClr val="bg1"/>
                </a:solidFill>
              </a:rPr>
              <a:t>cursiva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CO" sz="1200" dirty="0">
                <a:solidFill>
                  <a:schemeClr val="bg1"/>
                </a:solidFill>
              </a:rPr>
              <a:t>Letras inglesas utilizadas como símbolos estadísticos o variables algebraicas M, SD, t, d de </a:t>
            </a:r>
            <a:r>
              <a:rPr lang="es-CO" sz="1200" dirty="0" smtClean="0">
                <a:solidFill>
                  <a:schemeClr val="bg1"/>
                </a:solidFill>
              </a:rPr>
              <a:t>Cohen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chemeClr val="bg1"/>
                </a:solidFill>
              </a:rPr>
              <a:t>Palabras utilizadas como anclas de una escala solamente, el número asociado a </a:t>
            </a:r>
            <a:r>
              <a:rPr lang="es-ES" sz="1200" dirty="0" smtClean="0">
                <a:solidFill>
                  <a:schemeClr val="bg1"/>
                </a:solidFill>
              </a:rPr>
              <a:t>ellas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chemeClr val="bg1"/>
                </a:solidFill>
              </a:rPr>
              <a:t>Cuando se utiliza por primera vez palabras, frases, abreviaturas en otro idioma y estas no están en el diccionario de la RAE</a:t>
            </a:r>
            <a:endParaRPr lang="es-CO" sz="1200" dirty="0">
              <a:solidFill>
                <a:schemeClr val="bg1"/>
              </a:solidFill>
            </a:endParaRPr>
          </a:p>
        </p:txBody>
      </p:sp>
      <p:sp>
        <p:nvSpPr>
          <p:cNvPr id="63" name="Rectángulo 62"/>
          <p:cNvSpPr/>
          <p:nvPr/>
        </p:nvSpPr>
        <p:spPr>
          <a:xfrm>
            <a:off x="1836013" y="1513592"/>
            <a:ext cx="2534750" cy="54781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¿</a:t>
            </a:r>
            <a:r>
              <a:rPr lang="es-ES" dirty="0" smtClean="0">
                <a:solidFill>
                  <a:schemeClr val="bg1"/>
                </a:solidFill>
              </a:rPr>
              <a:t>Cuándo se utiliza? </a:t>
            </a:r>
            <a:endParaRPr lang="es-C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0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575752" y="522266"/>
            <a:ext cx="10278980" cy="850065"/>
          </a:xfrm>
        </p:spPr>
        <p:txBody>
          <a:bodyPr/>
          <a:lstStyle/>
          <a:p>
            <a:r>
              <a:rPr lang="es-CO" dirty="0" smtClean="0"/>
              <a:t>Tablas</a:t>
            </a:r>
            <a:endParaRPr lang="es-CO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663" y="1372331"/>
            <a:ext cx="9039498" cy="487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71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Figuras </a:t>
            </a:r>
            <a:endParaRPr lang="es-CO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t="4085"/>
          <a:stretch/>
        </p:blipFill>
        <p:spPr>
          <a:xfrm>
            <a:off x="567904" y="1955132"/>
            <a:ext cx="6546361" cy="4417093"/>
          </a:xfrm>
          <a:prstGeom prst="rect">
            <a:avLst/>
          </a:prstGeom>
        </p:spPr>
      </p:pic>
      <p:cxnSp>
        <p:nvCxnSpPr>
          <p:cNvPr id="7" name="Conector recto de flecha 6"/>
          <p:cNvCxnSpPr/>
          <p:nvPr/>
        </p:nvCxnSpPr>
        <p:spPr>
          <a:xfrm>
            <a:off x="2000249" y="2057400"/>
            <a:ext cx="91440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/>
        </p:nvSpPr>
        <p:spPr>
          <a:xfrm>
            <a:off x="2914650" y="1903511"/>
            <a:ext cx="7875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rgbClr val="FF0000"/>
                </a:solidFill>
              </a:rPr>
              <a:t>Numero</a:t>
            </a:r>
            <a:endParaRPr lang="es-CO" sz="1400" dirty="0">
              <a:solidFill>
                <a:srgbClr val="FF0000"/>
              </a:solidFill>
            </a:endParaRPr>
          </a:p>
        </p:txBody>
      </p:sp>
      <p:cxnSp>
        <p:nvCxnSpPr>
          <p:cNvPr id="11" name="Conector recto de flecha 10"/>
          <p:cNvCxnSpPr/>
          <p:nvPr/>
        </p:nvCxnSpPr>
        <p:spPr>
          <a:xfrm>
            <a:off x="3128963" y="2343150"/>
            <a:ext cx="573210" cy="142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3702173" y="2189261"/>
            <a:ext cx="6575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rgbClr val="FF0000"/>
                </a:solidFill>
              </a:rPr>
              <a:t>Título</a:t>
            </a:r>
            <a:endParaRPr lang="es-CO" sz="1400" dirty="0">
              <a:solidFill>
                <a:srgbClr val="FF0000"/>
              </a:solidFill>
            </a:endParaRPr>
          </a:p>
        </p:txBody>
      </p:sp>
      <p:sp>
        <p:nvSpPr>
          <p:cNvPr id="14" name="Cerrar llave 13"/>
          <p:cNvSpPr/>
          <p:nvPr/>
        </p:nvSpPr>
        <p:spPr>
          <a:xfrm>
            <a:off x="6650182" y="2568633"/>
            <a:ext cx="107803" cy="3574992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CuadroTexto 14"/>
          <p:cNvSpPr txBox="1"/>
          <p:nvPr/>
        </p:nvSpPr>
        <p:spPr>
          <a:xfrm>
            <a:off x="6780271" y="4166442"/>
            <a:ext cx="7271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rgbClr val="FF0000"/>
                </a:solidFill>
              </a:rPr>
              <a:t>Cuerpo</a:t>
            </a:r>
            <a:endParaRPr lang="es-CO" sz="1400" dirty="0">
              <a:solidFill>
                <a:srgbClr val="FF0000"/>
              </a:solidFill>
            </a:endParaRPr>
          </a:p>
        </p:txBody>
      </p:sp>
      <p:cxnSp>
        <p:nvCxnSpPr>
          <p:cNvPr id="20" name="Conector recto de flecha 19"/>
          <p:cNvCxnSpPr/>
          <p:nvPr/>
        </p:nvCxnSpPr>
        <p:spPr>
          <a:xfrm flipH="1">
            <a:off x="957263" y="6229352"/>
            <a:ext cx="32861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/>
          <p:cNvSpPr txBox="1"/>
          <p:nvPr/>
        </p:nvSpPr>
        <p:spPr>
          <a:xfrm>
            <a:off x="476474" y="6075463"/>
            <a:ext cx="543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rgbClr val="FF0000"/>
                </a:solidFill>
              </a:rPr>
              <a:t>Nota</a:t>
            </a:r>
            <a:endParaRPr lang="es-CO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6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4547" y="927646"/>
            <a:ext cx="10278980" cy="850065"/>
          </a:xfrm>
        </p:spPr>
        <p:txBody>
          <a:bodyPr/>
          <a:lstStyle/>
          <a:p>
            <a:r>
              <a:rPr lang="es-CO" dirty="0"/>
              <a:t>Referencias Bibliográficas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87295" y="1618566"/>
            <a:ext cx="10236869" cy="2443437"/>
          </a:xfrm>
        </p:spPr>
        <p:txBody>
          <a:bodyPr>
            <a:normAutofit/>
          </a:bodyPr>
          <a:lstStyle/>
          <a:p>
            <a:r>
              <a:rPr lang="es-ES" sz="1600" dirty="0"/>
              <a:t>La lista de referencias debe iniciar en una nueva página separada del texto. El título de esta página debe ser “Referencias </a:t>
            </a:r>
            <a:r>
              <a:rPr lang="es-ES" sz="1600" dirty="0" smtClean="0"/>
              <a:t>Bibliográficas </a:t>
            </a:r>
            <a:r>
              <a:rPr lang="es-ES" sz="1600" dirty="0"/>
              <a:t>” y debe estar centrado en la parte superior de la </a:t>
            </a:r>
            <a:r>
              <a:rPr lang="es-ES" sz="1600" dirty="0" smtClean="0"/>
              <a:t>página, en negrita y capitalizado. </a:t>
            </a:r>
            <a:endParaRPr lang="es-CO" sz="1600" dirty="0"/>
          </a:p>
        </p:txBody>
      </p:sp>
      <p:sp>
        <p:nvSpPr>
          <p:cNvPr id="5" name="CuadroTexto 4"/>
          <p:cNvSpPr txBox="1"/>
          <p:nvPr/>
        </p:nvSpPr>
        <p:spPr>
          <a:xfrm>
            <a:off x="6135873" y="2638298"/>
            <a:ext cx="525410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 entrada en una lista de referencia debe incluir los cuatro elementos básicos de una referencia: el autor, fecha de publicación, título del trabajo y fuente para </a:t>
            </a:r>
            <a:r>
              <a:rPr lang="es-E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recuperación</a:t>
            </a:r>
          </a:p>
          <a:p>
            <a:endParaRPr lang="es-E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4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Deben incluirse únicamente los autores que estén citados en el documento.</a:t>
            </a:r>
          </a:p>
          <a:p>
            <a:endParaRPr lang="es-E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 un autor se cita varias veces con el mismo documento se debe 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referencia solo una </a:t>
            </a:r>
            <a:r>
              <a:rPr lang="es-E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vez.</a:t>
            </a:r>
          </a:p>
          <a:p>
            <a:endParaRPr lang="es-E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400" b="1" dirty="0" smtClean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Referencias bibliográficas se presentan según estilo de citación utilizado por área del conocimiento</a:t>
            </a:r>
          </a:p>
          <a:p>
            <a:endParaRPr lang="es-E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CO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48697" y="2322924"/>
            <a:ext cx="29193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rgbClr val="00B050"/>
                </a:solidFill>
              </a:rPr>
              <a:t>*</a:t>
            </a:r>
            <a:r>
              <a:rPr lang="es-ES" sz="1200" b="1" dirty="0" smtClean="0"/>
              <a:t> </a:t>
            </a:r>
            <a:r>
              <a:rPr lang="es-ES" sz="1200" b="1" dirty="0" smtClean="0">
                <a:solidFill>
                  <a:srgbClr val="FF0000"/>
                </a:solidFill>
              </a:rPr>
              <a:t>Ejemplo Referencias en formato APA</a:t>
            </a:r>
            <a:endParaRPr lang="es-CO" sz="1200" b="1" dirty="0">
              <a:solidFill>
                <a:srgbClr val="FF0000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254547" y="28308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 dirty="0"/>
          </a:p>
        </p:txBody>
      </p:sp>
      <p:sp>
        <p:nvSpPr>
          <p:cNvPr id="9" name="CuadroTexto 8"/>
          <p:cNvSpPr txBox="1"/>
          <p:nvPr/>
        </p:nvSpPr>
        <p:spPr>
          <a:xfrm>
            <a:off x="887295" y="3818035"/>
            <a:ext cx="3389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rgbClr val="00B050"/>
                </a:solidFill>
              </a:rPr>
              <a:t>*</a:t>
            </a:r>
            <a:r>
              <a:rPr lang="es-ES" sz="1200" b="1" dirty="0" smtClean="0"/>
              <a:t> </a:t>
            </a:r>
            <a:r>
              <a:rPr lang="es-ES" sz="1200" b="1" dirty="0" smtClean="0">
                <a:solidFill>
                  <a:srgbClr val="FF0000"/>
                </a:solidFill>
              </a:rPr>
              <a:t>Ejemplo Referencias en formato Vancouver</a:t>
            </a:r>
            <a:endParaRPr lang="es-CO" sz="1200" b="1" dirty="0">
              <a:solidFill>
                <a:srgbClr val="FF0000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295" y="2618546"/>
            <a:ext cx="3986299" cy="106301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295" y="4076143"/>
            <a:ext cx="3856155" cy="928459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948697" y="5238508"/>
            <a:ext cx="3389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rgbClr val="00B050"/>
                </a:solidFill>
              </a:rPr>
              <a:t>*</a:t>
            </a:r>
            <a:r>
              <a:rPr lang="es-ES" sz="1200" b="1" dirty="0" smtClean="0"/>
              <a:t> </a:t>
            </a:r>
            <a:r>
              <a:rPr lang="es-ES" sz="1200" b="1" dirty="0" smtClean="0">
                <a:solidFill>
                  <a:srgbClr val="FF0000"/>
                </a:solidFill>
              </a:rPr>
              <a:t>Ejemplo Referencias en formato IEEE</a:t>
            </a:r>
            <a:endParaRPr lang="es-CO" sz="1200" b="1" dirty="0">
              <a:solidFill>
                <a:srgbClr val="FF0000"/>
              </a:solidFill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246" y="5581570"/>
            <a:ext cx="4826488" cy="74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91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Apéndices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735931" y="1955132"/>
            <a:ext cx="10236869" cy="2443437"/>
          </a:xfrm>
        </p:spPr>
        <p:txBody>
          <a:bodyPr>
            <a:noAutofit/>
          </a:bodyPr>
          <a:lstStyle/>
          <a:p>
            <a:r>
              <a:rPr lang="es-ES" sz="1400" dirty="0"/>
              <a:t>Incluye documentos o información detallada como: Una prueba no publicada y su validación, entrevistas, encuestas, formatos, tablas y demás.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Las </a:t>
            </a:r>
            <a:r>
              <a:rPr lang="es-ES" sz="1400" dirty="0"/>
              <a:t>etiquetas y títulos de los apéndices deben estar centrados (Capitalizados, en negrita sin punto final). </a:t>
            </a:r>
            <a:endParaRPr lang="es-ES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 smtClean="0"/>
              <a:t>  Cada </a:t>
            </a:r>
            <a:r>
              <a:rPr lang="es-ES" sz="1400" dirty="0"/>
              <a:t>apéndice debe ir en páginas separadas </a:t>
            </a:r>
            <a:endParaRPr lang="es-ES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 smtClean="0"/>
              <a:t>   La </a:t>
            </a:r>
            <a:r>
              <a:rPr lang="es-ES" sz="1400" dirty="0"/>
              <a:t>alineación del apéndice es a la izquierda </a:t>
            </a:r>
            <a:endParaRPr lang="es-ES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 smtClean="0"/>
              <a:t>   </a:t>
            </a:r>
            <a:r>
              <a:rPr lang="es-ES" sz="1400" dirty="0"/>
              <a:t>Los apéndices deben diferenciarse con letras hasta un número de 27 Ej. </a:t>
            </a:r>
            <a:endParaRPr lang="es-ES" sz="1400" dirty="0" smtClean="0"/>
          </a:p>
          <a:p>
            <a:pPr algn="ctr"/>
            <a:r>
              <a:rPr lang="es-ES" sz="1400" b="1" dirty="0" smtClean="0"/>
              <a:t>Apéndices </a:t>
            </a:r>
          </a:p>
          <a:p>
            <a:pPr algn="ctr"/>
            <a:r>
              <a:rPr lang="es-ES" sz="1400" b="1" dirty="0" smtClean="0"/>
              <a:t>Apéndice A</a:t>
            </a:r>
            <a:r>
              <a:rPr lang="es-ES" sz="1400" b="1" dirty="0"/>
              <a:t>. </a:t>
            </a:r>
            <a:r>
              <a:rPr lang="es-ES" sz="1400" b="1" dirty="0" err="1"/>
              <a:t>Xxxxxxxxxxxx</a:t>
            </a:r>
            <a:r>
              <a:rPr lang="es-ES" sz="1400" b="1" dirty="0"/>
              <a:t> </a:t>
            </a:r>
            <a:endParaRPr lang="es-ES" sz="14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 smtClean="0"/>
              <a:t> </a:t>
            </a:r>
            <a:r>
              <a:rPr lang="es-ES" sz="1400" dirty="0"/>
              <a:t>Los apéndices deben diferenciarse con </a:t>
            </a:r>
            <a:r>
              <a:rPr lang="es-ES" sz="1400" dirty="0" smtClean="0"/>
              <a:t>números arábigos </a:t>
            </a:r>
            <a:r>
              <a:rPr lang="es-ES" sz="1400" dirty="0"/>
              <a:t>cuando </a:t>
            </a:r>
            <a:r>
              <a:rPr lang="es-ES" sz="1400" dirty="0" smtClean="0"/>
              <a:t>sean </a:t>
            </a:r>
            <a:r>
              <a:rPr lang="es-ES" sz="1400" dirty="0"/>
              <a:t>28 </a:t>
            </a:r>
            <a:r>
              <a:rPr lang="es-ES" sz="1400" dirty="0" smtClean="0"/>
              <a:t>o más Ej</a:t>
            </a:r>
            <a:r>
              <a:rPr lang="es-ES" sz="1400" dirty="0"/>
              <a:t>. </a:t>
            </a:r>
            <a:endParaRPr lang="es-ES" sz="1400" dirty="0" smtClean="0"/>
          </a:p>
          <a:p>
            <a:pPr algn="ctr"/>
            <a:r>
              <a:rPr lang="es-ES" sz="1400" b="1" dirty="0" smtClean="0"/>
              <a:t>Apéndices </a:t>
            </a:r>
          </a:p>
          <a:p>
            <a:pPr algn="ctr"/>
            <a:r>
              <a:rPr lang="es-ES" sz="1400" b="1" dirty="0" smtClean="0"/>
              <a:t>Apéndice 1</a:t>
            </a:r>
            <a:r>
              <a:rPr lang="es-ES" sz="1400" b="1" dirty="0"/>
              <a:t>. </a:t>
            </a:r>
            <a:r>
              <a:rPr lang="es-ES" sz="1400" b="1" dirty="0" err="1" smtClean="0"/>
              <a:t>Xxxxxxxxxxx</a:t>
            </a:r>
            <a:endParaRPr lang="es-CO" sz="1400" b="1" dirty="0"/>
          </a:p>
        </p:txBody>
      </p:sp>
    </p:spTree>
    <p:extLst>
      <p:ext uri="{BB962C8B-B14F-4D97-AF65-F5344CB8AC3E}">
        <p14:creationId xmlns:p14="http://schemas.microsoft.com/office/powerpoint/2010/main" val="51494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7781" y="190667"/>
            <a:ext cx="10278980" cy="850065"/>
          </a:xfrm>
        </p:spPr>
        <p:txBody>
          <a:bodyPr/>
          <a:lstStyle/>
          <a:p>
            <a:r>
              <a:rPr lang="es-ES" dirty="0" smtClean="0"/>
              <a:t>Label </a:t>
            </a:r>
            <a:endParaRPr lang="es-CO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40732"/>
            <a:ext cx="4391516" cy="5293557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998954" y="1514475"/>
            <a:ext cx="1858545" cy="6116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8" name="Conector recto 7"/>
          <p:cNvCxnSpPr/>
          <p:nvPr/>
        </p:nvCxnSpPr>
        <p:spPr>
          <a:xfrm>
            <a:off x="2857499" y="1533525"/>
            <a:ext cx="2895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/>
        </p:nvSpPr>
        <p:spPr>
          <a:xfrm flipH="1">
            <a:off x="5723427" y="1357356"/>
            <a:ext cx="3983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Este campo lo diligencia Biblioteca, dejar en blanco</a:t>
            </a:r>
            <a:endParaRPr lang="es-CO" sz="1200" dirty="0"/>
          </a:p>
        </p:txBody>
      </p:sp>
      <p:sp>
        <p:nvSpPr>
          <p:cNvPr id="12" name="CuadroTexto 11"/>
          <p:cNvSpPr txBox="1"/>
          <p:nvPr/>
        </p:nvSpPr>
        <p:spPr>
          <a:xfrm flipH="1">
            <a:off x="2149240" y="2213073"/>
            <a:ext cx="32880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Titulo del Trabajo de Grado</a:t>
            </a:r>
            <a:endParaRPr lang="es-CO" sz="1200" dirty="0"/>
          </a:p>
        </p:txBody>
      </p:sp>
      <p:sp>
        <p:nvSpPr>
          <p:cNvPr id="13" name="CuadroTexto 12"/>
          <p:cNvSpPr txBox="1"/>
          <p:nvPr/>
        </p:nvSpPr>
        <p:spPr>
          <a:xfrm flipH="1">
            <a:off x="971550" y="2444231"/>
            <a:ext cx="3190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Capitalizado </a:t>
            </a:r>
            <a:endParaRPr lang="es-CO" sz="1200" dirty="0"/>
          </a:p>
        </p:txBody>
      </p:sp>
      <p:sp>
        <p:nvSpPr>
          <p:cNvPr id="14" name="CuadroTexto 13"/>
          <p:cNvSpPr txBox="1"/>
          <p:nvPr/>
        </p:nvSpPr>
        <p:spPr>
          <a:xfrm flipH="1">
            <a:off x="1713085" y="3045899"/>
            <a:ext cx="328803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Titulo a obtener después de graduado</a:t>
            </a:r>
          </a:p>
          <a:p>
            <a:endParaRPr lang="es-CO" sz="1400" dirty="0"/>
          </a:p>
        </p:txBody>
      </p:sp>
      <p:sp>
        <p:nvSpPr>
          <p:cNvPr id="15" name="CuadroTexto 14"/>
          <p:cNvSpPr txBox="1"/>
          <p:nvPr/>
        </p:nvSpPr>
        <p:spPr>
          <a:xfrm flipH="1">
            <a:off x="971550" y="3239062"/>
            <a:ext cx="328803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Ejemplo: Ingeniero Industrial</a:t>
            </a:r>
          </a:p>
          <a:p>
            <a:endParaRPr lang="es-CO" sz="1400" dirty="0"/>
          </a:p>
        </p:txBody>
      </p:sp>
      <p:sp>
        <p:nvSpPr>
          <p:cNvPr id="16" name="CuadroTexto 15"/>
          <p:cNvSpPr txBox="1"/>
          <p:nvPr/>
        </p:nvSpPr>
        <p:spPr>
          <a:xfrm flipH="1">
            <a:off x="2927767" y="3422425"/>
            <a:ext cx="328803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Nombres y apellidos</a:t>
            </a:r>
          </a:p>
          <a:p>
            <a:endParaRPr lang="es-CO" sz="1400" dirty="0"/>
          </a:p>
        </p:txBody>
      </p:sp>
      <p:sp>
        <p:nvSpPr>
          <p:cNvPr id="17" name="CuadroTexto 16"/>
          <p:cNvSpPr txBox="1"/>
          <p:nvPr/>
        </p:nvSpPr>
        <p:spPr>
          <a:xfrm flipH="1">
            <a:off x="981074" y="3625284"/>
            <a:ext cx="38576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Completos del director o asesor de trabajo de grado</a:t>
            </a:r>
          </a:p>
          <a:p>
            <a:endParaRPr lang="es-CO" sz="1400" dirty="0"/>
          </a:p>
        </p:txBody>
      </p:sp>
      <p:sp>
        <p:nvSpPr>
          <p:cNvPr id="18" name="CuadroTexto 17"/>
          <p:cNvSpPr txBox="1"/>
          <p:nvPr/>
        </p:nvSpPr>
        <p:spPr>
          <a:xfrm flipH="1">
            <a:off x="2642970" y="4204669"/>
            <a:ext cx="38576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Sofía Álvarez García</a:t>
            </a:r>
          </a:p>
          <a:p>
            <a:endParaRPr lang="es-CO" sz="1400" dirty="0"/>
          </a:p>
        </p:txBody>
      </p:sp>
      <p:sp>
        <p:nvSpPr>
          <p:cNvPr id="19" name="CuadroTexto 18"/>
          <p:cNvSpPr txBox="1"/>
          <p:nvPr/>
        </p:nvSpPr>
        <p:spPr>
          <a:xfrm flipH="1">
            <a:off x="998955" y="4402613"/>
            <a:ext cx="38576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Viviana Flórez Barrios</a:t>
            </a:r>
          </a:p>
          <a:p>
            <a:endParaRPr lang="es-CO" sz="1400" dirty="0"/>
          </a:p>
        </p:txBody>
      </p:sp>
      <p:sp>
        <p:nvSpPr>
          <p:cNvPr id="20" name="CuadroTexto 19"/>
          <p:cNvSpPr txBox="1"/>
          <p:nvPr/>
        </p:nvSpPr>
        <p:spPr>
          <a:xfrm flipH="1">
            <a:off x="981073" y="4600557"/>
            <a:ext cx="38576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Abigail Jaimes Lozano</a:t>
            </a:r>
          </a:p>
          <a:p>
            <a:endParaRPr lang="es-CO" sz="1400" dirty="0"/>
          </a:p>
        </p:txBody>
      </p:sp>
      <p:sp>
        <p:nvSpPr>
          <p:cNvPr id="21" name="CuadroTexto 20"/>
          <p:cNvSpPr txBox="1"/>
          <p:nvPr/>
        </p:nvSpPr>
        <p:spPr>
          <a:xfrm flipH="1">
            <a:off x="1361568" y="5183528"/>
            <a:ext cx="38576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Bucaramanga</a:t>
            </a:r>
          </a:p>
          <a:p>
            <a:endParaRPr lang="es-CO" sz="1400" dirty="0"/>
          </a:p>
        </p:txBody>
      </p:sp>
      <p:sp>
        <p:nvSpPr>
          <p:cNvPr id="22" name="CuadroTexto 21"/>
          <p:cNvSpPr txBox="1"/>
          <p:nvPr/>
        </p:nvSpPr>
        <p:spPr>
          <a:xfrm flipH="1">
            <a:off x="3602355" y="5175937"/>
            <a:ext cx="38576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2024</a:t>
            </a:r>
          </a:p>
          <a:p>
            <a:endParaRPr lang="es-CO" sz="1400" dirty="0"/>
          </a:p>
        </p:txBody>
      </p:sp>
      <p:pic>
        <p:nvPicPr>
          <p:cNvPr id="24" name="Picture 2" descr="Pin en ESTUDIO MATERIAS MANU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065" l="8000" r="90000">
                        <a14:backgroundMark x1="25400" y1="89355" x2="23600" y2="80968"/>
                        <a14:backgroundMark x1="17800" y1="90968" x2="17800" y2="80968"/>
                        <a14:backgroundMark x1="12200" y1="90968" x2="14200" y2="81290"/>
                        <a14:backgroundMark x1="12800" y1="65806" x2="12800" y2="65806"/>
                        <a14:backgroundMark x1="12600" y1="65806" x2="12800" y2="59677"/>
                        <a14:backgroundMark x1="29000" y1="70968" x2="24200" y2="603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28" y="3342672"/>
            <a:ext cx="4762500" cy="295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Llamada de nube 24"/>
          <p:cNvSpPr/>
          <p:nvPr/>
        </p:nvSpPr>
        <p:spPr>
          <a:xfrm>
            <a:off x="7122448" y="2474869"/>
            <a:ext cx="2974080" cy="1610016"/>
          </a:xfrm>
          <a:prstGeom prst="cloudCallout">
            <a:avLst>
              <a:gd name="adj1" fmla="val -61332"/>
              <a:gd name="adj2" fmla="val 81005"/>
            </a:avLst>
          </a:prstGeom>
          <a:ln>
            <a:solidFill>
              <a:srgbClr val="9B4C2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Una vez diligenciados todo los campos guarde el Label en formato </a:t>
            </a:r>
            <a:r>
              <a:rPr lang="es-E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Pdf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, y adjúntelo con los demás documentos al repositorio institucional</a:t>
            </a:r>
            <a:endParaRPr lang="es-CO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uadroTexto 22"/>
          <p:cNvSpPr txBox="1"/>
          <p:nvPr/>
        </p:nvSpPr>
        <p:spPr>
          <a:xfrm flipH="1">
            <a:off x="969712" y="4035238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/>
              <a:t>Ej. Facultad de Ingenierías y Tecnologías </a:t>
            </a:r>
            <a:r>
              <a:rPr lang="es-ES" sz="1100" dirty="0" smtClean="0"/>
              <a:t> </a:t>
            </a:r>
            <a:endParaRPr lang="es-CO" sz="1100" dirty="0"/>
          </a:p>
        </p:txBody>
      </p:sp>
      <p:sp>
        <p:nvSpPr>
          <p:cNvPr id="26" name="CuadroTexto 25"/>
          <p:cNvSpPr txBox="1"/>
          <p:nvPr/>
        </p:nvSpPr>
        <p:spPr>
          <a:xfrm flipH="1">
            <a:off x="2278718" y="3847768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/>
              <a:t>Facultad a la que pertenece </a:t>
            </a:r>
            <a:endParaRPr lang="es-CO" sz="1100" dirty="0"/>
          </a:p>
        </p:txBody>
      </p:sp>
    </p:spTree>
    <p:extLst>
      <p:ext uri="{BB962C8B-B14F-4D97-AF65-F5344CB8AC3E}">
        <p14:creationId xmlns:p14="http://schemas.microsoft.com/office/powerpoint/2010/main" val="37352455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4" descr="íconos png,fondo transpareste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048" y="1750338"/>
            <a:ext cx="1582723" cy="1582723"/>
          </a:xfr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F0FA9572-60C1-4548-A121-E65FAD3CF9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904520"/>
            <a:ext cx="105156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Contacto</a:t>
            </a:r>
            <a:endParaRPr lang="es-CO" sz="3200" b="1" dirty="0">
              <a:solidFill>
                <a:srgbClr val="0551A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011648" y="1957852"/>
            <a:ext cx="3775046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Dirección de biblioteca</a:t>
            </a:r>
          </a:p>
          <a:p>
            <a:r>
              <a:rPr lang="es-ES" dirty="0" smtClean="0">
                <a:hlinkClick r:id="rId3"/>
              </a:rPr>
              <a:t>direccion.biblioteca@udes.edu.co</a:t>
            </a:r>
            <a:endParaRPr lang="es-ES" dirty="0" smtClean="0"/>
          </a:p>
          <a:p>
            <a:endParaRPr lang="es-ES" dirty="0"/>
          </a:p>
        </p:txBody>
      </p:sp>
      <p:pic>
        <p:nvPicPr>
          <p:cNvPr id="9" name="Imagen 8" descr="Teléfono Comunicarse Signo · Gráficos vectoriales gratis en Pixabay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483" y="4124952"/>
            <a:ext cx="1300295" cy="1300295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4894976" y="4124952"/>
            <a:ext cx="403091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651 65 00 </a:t>
            </a:r>
          </a:p>
          <a:p>
            <a:endParaRPr lang="es-ES" dirty="0"/>
          </a:p>
          <a:p>
            <a:r>
              <a:rPr lang="es-ES" dirty="0" smtClean="0"/>
              <a:t>Dirección extensión 1310</a:t>
            </a:r>
          </a:p>
        </p:txBody>
      </p:sp>
    </p:spTree>
    <p:extLst>
      <p:ext uri="{BB962C8B-B14F-4D97-AF65-F5344CB8AC3E}">
        <p14:creationId xmlns:p14="http://schemas.microsoft.com/office/powerpoint/2010/main" val="87008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837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629 tema udes">
  <a:themeElements>
    <a:clrScheme name="Personalizados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D7AA89"/>
      </a:accent2>
      <a:accent3>
        <a:srgbClr val="A5A5A5"/>
      </a:accent3>
      <a:accent4>
        <a:srgbClr val="FFC000"/>
      </a:accent4>
      <a:accent5>
        <a:srgbClr val="5B9BD5"/>
      </a:accent5>
      <a:accent6>
        <a:srgbClr val="00479B"/>
      </a:accent6>
      <a:hlink>
        <a:srgbClr val="0563C1"/>
      </a:hlink>
      <a:folHlink>
        <a:srgbClr val="000F91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 sin linea" id="{4A4C8FB0-598C-C143-B4BC-AB086D801909}" vid="{9780A9B5-80D2-D447-A69D-77E067145C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4548</TotalTime>
  <Words>1460</Words>
  <Application>Microsoft Office PowerPoint</Application>
  <PresentationFormat>Panorámica</PresentationFormat>
  <Paragraphs>231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8" baseType="lpstr">
      <vt:lpstr>Arial</vt:lpstr>
      <vt:lpstr>Franklin Gothic Book</vt:lpstr>
      <vt:lpstr>Franklin Gothic Medium</vt:lpstr>
      <vt:lpstr>Tahoma</vt:lpstr>
      <vt:lpstr>5629 tema udes</vt:lpstr>
      <vt:lpstr>Presentación de PowerPoint</vt:lpstr>
      <vt:lpstr>Pautas de estilo  para presentación de  trabajos de grado </vt:lpstr>
      <vt:lpstr>Formato General del documento     </vt:lpstr>
      <vt:lpstr>Presentación de PowerPoint</vt:lpstr>
      <vt:lpstr>Portadas</vt:lpstr>
      <vt:lpstr>Acta de Sustentación</vt:lpstr>
      <vt:lpstr>Cesión de Derechos </vt:lpstr>
      <vt:lpstr>Tabla de contenido </vt:lpstr>
      <vt:lpstr>Resumen</vt:lpstr>
      <vt:lpstr>Summary</vt:lpstr>
      <vt:lpstr>Espaciado </vt:lpstr>
      <vt:lpstr>Alineación y Sangría</vt:lpstr>
      <vt:lpstr>Listas o Series</vt:lpstr>
      <vt:lpstr>Títulos o Encabezados</vt:lpstr>
      <vt:lpstr>Capitalización </vt:lpstr>
      <vt:lpstr>Cursiva </vt:lpstr>
      <vt:lpstr>Tablas</vt:lpstr>
      <vt:lpstr>Figuras </vt:lpstr>
      <vt:lpstr>Referencias Bibliográficas</vt:lpstr>
      <vt:lpstr>Apéndices</vt:lpstr>
      <vt:lpstr>Label </vt:lpstr>
      <vt:lpstr>Contacto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Auxiliar Biblioteca 2</dc:creator>
  <cp:lastModifiedBy>Auxiliar Hemeroteca 2</cp:lastModifiedBy>
  <cp:revision>192</cp:revision>
  <dcterms:created xsi:type="dcterms:W3CDTF">2023-01-31T13:12:33Z</dcterms:created>
  <dcterms:modified xsi:type="dcterms:W3CDTF">2024-02-20T14:47:45Z</dcterms:modified>
</cp:coreProperties>
</file>